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6"/>
  </p:notesMasterIdLst>
  <p:sldIdLst>
    <p:sldId id="289" r:id="rId2"/>
    <p:sldId id="256" r:id="rId3"/>
    <p:sldId id="352" r:id="rId4"/>
    <p:sldId id="353" r:id="rId5"/>
    <p:sldId id="356" r:id="rId6"/>
    <p:sldId id="359" r:id="rId7"/>
    <p:sldId id="260" r:id="rId8"/>
    <p:sldId id="350" r:id="rId9"/>
    <p:sldId id="317" r:id="rId10"/>
    <p:sldId id="360" r:id="rId11"/>
    <p:sldId id="318" r:id="rId12"/>
    <p:sldId id="315" r:id="rId13"/>
    <p:sldId id="314" r:id="rId14"/>
    <p:sldId id="316" r:id="rId15"/>
    <p:sldId id="319" r:id="rId16"/>
    <p:sldId id="358" r:id="rId17"/>
    <p:sldId id="348" r:id="rId18"/>
    <p:sldId id="311" r:id="rId19"/>
    <p:sldId id="265" r:id="rId20"/>
    <p:sldId id="281" r:id="rId21"/>
    <p:sldId id="268" r:id="rId22"/>
    <p:sldId id="344" r:id="rId23"/>
    <p:sldId id="361" r:id="rId24"/>
    <p:sldId id="306" r:id="rId25"/>
    <p:sldId id="307" r:id="rId26"/>
    <p:sldId id="308" r:id="rId27"/>
    <p:sldId id="310" r:id="rId28"/>
    <p:sldId id="322" r:id="rId29"/>
    <p:sldId id="362" r:id="rId30"/>
    <p:sldId id="363" r:id="rId31"/>
    <p:sldId id="364" r:id="rId32"/>
    <p:sldId id="365" r:id="rId33"/>
    <p:sldId id="366" r:id="rId34"/>
    <p:sldId id="351" r:id="rId35"/>
  </p:sldIdLst>
  <p:sldSz cx="9144000" cy="702151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66"/>
    <a:srgbClr val="000066"/>
    <a:srgbClr val="A71D25"/>
    <a:srgbClr val="84191F"/>
    <a:srgbClr val="CC0000"/>
    <a:srgbClr val="CA0102"/>
    <a:srgbClr val="FF0000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76150" autoAdjust="0"/>
  </p:normalViewPr>
  <p:slideViewPr>
    <p:cSldViewPr>
      <p:cViewPr varScale="1">
        <p:scale>
          <a:sx n="89" d="100"/>
          <a:sy n="89" d="100"/>
        </p:scale>
        <p:origin x="-1434" y="-114"/>
      </p:cViewPr>
      <p:guideLst>
        <p:guide orient="horz" pos="2212"/>
        <p:guide pos="2880"/>
      </p:guideLst>
    </p:cSldViewPr>
  </p:slideViewPr>
  <p:outlineViewPr>
    <p:cViewPr>
      <p:scale>
        <a:sx n="33" d="100"/>
        <a:sy n="33" d="100"/>
      </p:scale>
      <p:origin x="48" y="3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205F59-8B69-4C31-9DC1-03CF9A0EBD2F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85800"/>
            <a:ext cx="446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E906C6E-0D88-489F-AD0D-4CD604A591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628A851-2A34-467C-B5F8-AF2139C7288E}" type="slidenum">
              <a:rPr lang="ru-RU" altLang="ru-RU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ru-RU" altLang="ru-RU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4585DBAF-3F26-4951-BCF9-127F64C1C408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5866F3-EEDA-42EE-AFC3-669FD2A05AC7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altLang="ru-RU" sz="110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FE9D3-11B8-4010-8469-52D513750A50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altLang="ru-RU" sz="110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3A1B22-FEB5-4FCF-8FF4-3E5921D0941D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49350"/>
            <a:ext cx="6858000" cy="24447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87763"/>
            <a:ext cx="6858000" cy="16954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F678B-6E39-4EC9-9E5C-97CD38159CF0}" type="datetimeFigureOut">
              <a:rPr lang="ru-RU" altLang="ru-RU"/>
              <a:pPr>
                <a:defRPr/>
              </a:pPr>
              <a:t>13.12.2019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93D9DD14-1F16-423E-BEE4-8D4480854B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7C21A-B426-4B25-980D-DA14373D17FE}" type="datetimeFigureOut">
              <a:rPr lang="ru-RU" altLang="ru-RU"/>
              <a:pPr>
                <a:defRPr/>
              </a:pPr>
              <a:t>13.12.2019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BAC7EA90-C362-4F96-9787-8CB47E37C8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80988"/>
            <a:ext cx="2057400" cy="5991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80988"/>
            <a:ext cx="6019800" cy="5991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318E3-8481-47BC-9BDE-A58A6C98D3F4}" type="datetimeFigureOut">
              <a:rPr lang="ru-RU" altLang="ru-RU"/>
              <a:pPr>
                <a:defRPr/>
              </a:pPr>
              <a:t>13.12.2019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D7E0297-426F-4608-BBE5-CA6E918F4C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748C-A3FA-460D-97ED-0F7B327DF09F}" type="datetimeFigureOut">
              <a:rPr lang="ru-RU" altLang="ru-RU"/>
              <a:pPr>
                <a:defRPr/>
              </a:pPr>
              <a:t>13.12.2019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5F43CED-027D-4E13-8F7C-27DE2F2A22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51013"/>
            <a:ext cx="7886700" cy="2921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699000"/>
            <a:ext cx="7886700" cy="153511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6B8E-56E1-42BF-A9AB-FAB9365F2754}" type="datetimeFigureOut">
              <a:rPr lang="ru-RU" altLang="ru-RU"/>
              <a:pPr>
                <a:defRPr/>
              </a:pPr>
              <a:t>13.12.2019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7ED0349-B4C3-446F-962D-45D36B7DA5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38300"/>
            <a:ext cx="4038600" cy="46339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38300"/>
            <a:ext cx="4038600" cy="46339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DBA1-49C6-4BD5-BAA5-95D24FBCC567}" type="datetimeFigureOut">
              <a:rPr lang="ru-RU" altLang="ru-RU"/>
              <a:pPr>
                <a:defRPr/>
              </a:pPr>
              <a:t>13.12.2019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EBF8F41-6F17-4970-A695-A88BD099DB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73063"/>
            <a:ext cx="7886700" cy="13573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720850"/>
            <a:ext cx="3868737" cy="844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65400"/>
            <a:ext cx="3868737" cy="3771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720850"/>
            <a:ext cx="3887788" cy="844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65400"/>
            <a:ext cx="3887788" cy="3771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A352C-90B7-4DA2-81FA-A3B1BCE6DCFA}" type="datetimeFigureOut">
              <a:rPr lang="ru-RU" altLang="ru-RU"/>
              <a:pPr>
                <a:defRPr/>
              </a:pPr>
              <a:t>13.12.2019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8C8321E6-3AA6-492F-9462-8B8EAB090E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92B6-1166-4C8C-BD1C-DF33DCB6FE9D}" type="datetimeFigureOut">
              <a:rPr lang="ru-RU" altLang="ru-RU"/>
              <a:pPr>
                <a:defRPr/>
              </a:pPr>
              <a:t>13.12.2019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06AD023-DFB4-4795-A84D-D81E29B186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D3F68-CAD9-42AD-9A80-2C45CCC6FD0D}" type="datetimeFigureOut">
              <a:rPr lang="ru-RU" altLang="ru-RU"/>
              <a:pPr>
                <a:defRPr/>
              </a:pPr>
              <a:t>13.12.2019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1715B42-DD48-4605-8115-44AC5846B4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68313"/>
            <a:ext cx="2949575" cy="1638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1011238"/>
            <a:ext cx="4629150" cy="4989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106613"/>
            <a:ext cx="2949575" cy="3902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BCC2A-23EE-41EA-9BFF-3280FF54B9D0}" type="datetimeFigureOut">
              <a:rPr lang="ru-RU" altLang="ru-RU"/>
              <a:pPr>
                <a:defRPr/>
              </a:pPr>
              <a:t>13.12.2019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A0C4B4D4-E5A6-4D6C-86B4-44E1025CB4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68313"/>
            <a:ext cx="2949575" cy="1638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1011238"/>
            <a:ext cx="4629150" cy="4989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106613"/>
            <a:ext cx="2949575" cy="3902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25D26-03A7-4707-BAE4-0821C6F22385}" type="datetimeFigureOut">
              <a:rPr lang="ru-RU" altLang="ru-RU"/>
              <a:pPr>
                <a:defRPr/>
              </a:pPr>
              <a:t>13.12.2019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DFD7723-3C8A-4493-AA5A-6DF79D986D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0988"/>
            <a:ext cx="8229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8300"/>
            <a:ext cx="82296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4450"/>
            <a:ext cx="213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497C2B3D-C09C-4A60-9C5E-CE0F2AAA3BC5}" type="datetimeFigureOut">
              <a:rPr lang="ru-RU" altLang="ru-RU"/>
              <a:pPr>
                <a:defRPr/>
              </a:pPr>
              <a:t>13.12.2019</a:t>
            </a:fld>
            <a:endParaRPr lang="ru-RU" alt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2895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4450"/>
            <a:ext cx="213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B5C1C29-DDE1-4384-9200-B58523EDA2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cntd.ru/document/902254151" TargetMode="External"/><Relationship Id="rId13" Type="http://schemas.openxmlformats.org/officeDocument/2006/relationships/hyperlink" Target="http://docs.cntd.ru/document/902336380" TargetMode="External"/><Relationship Id="rId18" Type="http://schemas.openxmlformats.org/officeDocument/2006/relationships/hyperlink" Target="https://holidays.edu.yar.ru/docs/regulatory/2019/pismo_vhodyashchee_vh_01_16353_19_ot_30_05_2019.pdf" TargetMode="External"/><Relationship Id="rId26" Type="http://schemas.openxmlformats.org/officeDocument/2006/relationships/hyperlink" Target="https://legalacts.ru/doc/pismo-minobrnauki-rossii-ot-28042014-n-dl-11503/" TargetMode="External"/><Relationship Id="rId3" Type="http://schemas.openxmlformats.org/officeDocument/2006/relationships/hyperlink" Target="http://docs.cntd.ru/document/901713538" TargetMode="External"/><Relationship Id="rId21" Type="http://schemas.openxmlformats.org/officeDocument/2006/relationships/hyperlink" Target="https://www.&#1077;&#1076;&#1080;&#1085;&#1099;&#1081;&#1091;&#1088;&#1086;&#1082;.&#1088;&#1092;/index.php/proekty/metod" TargetMode="External"/><Relationship Id="rId7" Type="http://schemas.openxmlformats.org/officeDocument/2006/relationships/hyperlink" Target="http://docs.cntd.ru/document/902253576" TargetMode="External"/><Relationship Id="rId12" Type="http://schemas.openxmlformats.org/officeDocument/2006/relationships/hyperlink" Target="http://government.ru/docs/all/84743/" TargetMode="External"/><Relationship Id="rId17" Type="http://schemas.openxmlformats.org/officeDocument/2006/relationships/hyperlink" Target="https://www.edu.yar.ru/safety/docs/2019_06_minprosv_bokova_metod_rek/pismo_vhodyashchee_vh_24_5507_19_ot_07_06_2019__04_474_ot_07_06_2019__iz_ministerstvo_prosveshcheniya_rossiyskoy_federatsii___o_metodicheskih_rekomendatsiyah_11401143v1_.PDF" TargetMode="External"/><Relationship Id="rId25" Type="http://schemas.openxmlformats.org/officeDocument/2006/relationships/hyperlink" Target="https://rkn.gov.ru/personal-data/p908/" TargetMode="External"/><Relationship Id="rId2" Type="http://schemas.openxmlformats.org/officeDocument/2006/relationships/image" Target="../media/image67.png"/><Relationship Id="rId16" Type="http://schemas.openxmlformats.org/officeDocument/2006/relationships/hyperlink" Target="https://digital.gov.ru/ru/documents/6494/" TargetMode="External"/><Relationship Id="rId20" Type="http://schemas.openxmlformats.org/officeDocument/2006/relationships/hyperlink" Target="https://www.edu.yar.ru/safety/docs/2019_03_bokova_sites/pismo_vh_01_06332_19_ot_01_03_2019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cs.cntd.ru/document/901990046" TargetMode="External"/><Relationship Id="rId11" Type="http://schemas.openxmlformats.org/officeDocument/2006/relationships/hyperlink" Target="http://static.government.ru/media/files/mPbAMyJ29uSPhL3p20168GA6hv3CtBxD.pdf" TargetMode="External"/><Relationship Id="rId24" Type="http://schemas.openxmlformats.org/officeDocument/2006/relationships/hyperlink" Target="http://legalacts.ru/doc/pismo-minobrnauki-rossii-ot-14052018-n-08-1184-o-napravlenii/" TargetMode="External"/><Relationship Id="rId5" Type="http://schemas.openxmlformats.org/officeDocument/2006/relationships/hyperlink" Target="http://docs.cntd.ru/document/901990051" TargetMode="External"/><Relationship Id="rId15" Type="http://schemas.openxmlformats.org/officeDocument/2006/relationships/hyperlink" Target="https://digital.gov.ru/ru/documents/4446/" TargetMode="External"/><Relationship Id="rId23" Type="http://schemas.openxmlformats.org/officeDocument/2006/relationships/hyperlink" Target="https://www.&#1077;&#1076;&#1080;&#1085;&#1099;&#1081;&#1091;&#1088;&#1086;&#1082;.&#1088;&#1092;/index.php/proekty/metodicheskie-rekomendatsii-po-sozdaniyu-i-razvitiyu-sajtov-i-ili-stranits-sajtov-pedagogicheskikh-rabotnikov-v-seti-internet" TargetMode="External"/><Relationship Id="rId10" Type="http://schemas.openxmlformats.org/officeDocument/2006/relationships/hyperlink" Target="http://docs.cntd.ru/document/420384668" TargetMode="External"/><Relationship Id="rId19" Type="http://schemas.openxmlformats.org/officeDocument/2006/relationships/hyperlink" Target="https://rulaws.ru/acts/Pismo-Minprosvescheniya-Rossii-ot-29.03.2019-N-03-393/" TargetMode="External"/><Relationship Id="rId4" Type="http://schemas.openxmlformats.org/officeDocument/2006/relationships/hyperlink" Target="http://docs.cntd.ru/document/901971356" TargetMode="External"/><Relationship Id="rId9" Type="http://schemas.openxmlformats.org/officeDocument/2006/relationships/hyperlink" Target="http://docs.cntd.ru/document/420327289" TargetMode="External"/><Relationship Id="rId14" Type="http://schemas.openxmlformats.org/officeDocument/2006/relationships/hyperlink" Target="http://docs.cntd.ru/document/902256369" TargetMode="External"/><Relationship Id="rId22" Type="http://schemas.openxmlformats.org/officeDocument/2006/relationships/hyperlink" Target="https://www.&#1077;&#1076;&#1080;&#1085;&#1099;&#1081;&#1091;&#1088;&#1086;&#1082;.&#1088;&#1092;/index.php/proekty/metodicheskie-rekomendatsii-po-osnovam-informatsionnoj-bezopasnosti-dlya-obushchayushchikhsya-obshcheobrazovatelnykh-organizatsij-s-uchetom-informatsionnykh-potrebitelskikh-tekhnicheskikh-i-kommunikativnykh-aspektov-informatsionnoj-bezopasnosti" TargetMode="External"/><Relationship Id="rId27" Type="http://schemas.openxmlformats.org/officeDocument/2006/relationships/hyperlink" Target="https://&#1084;&#1074;&#1076;.&#1088;&#1092;/%D0%B1%D0%B5%D0%B7%D0%BE%D0%BF%D0%B0%D1%81%D0%BD%D1%8B%D0%B9-%D0%B8%D0%BD%D1%82%D0%B5%D1%80%D0%BD%D0%B5%D1%82-%D0%B4%D0%B5%D1%82%D1%8F%D0%B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4;&#1074;&#1076;.&#1088;&#1092;/Internet_for_kids" TargetMode="External"/><Relationship Id="rId3" Type="http://schemas.openxmlformats.org/officeDocument/2006/relationships/hyperlink" Target="http://www.the-village.ru/village/children/children-guide/237169-kids-internet-safety" TargetMode="External"/><Relationship Id="rId7" Type="http://schemas.openxmlformats.org/officeDocument/2006/relationships/hyperlink" Target="https://kids.kaspersky.ru/category/articles/" TargetMode="External"/><Relationship Id="rId12" Type="http://schemas.openxmlformats.org/officeDocument/2006/relationships/image" Target="../media/image67.png"/><Relationship Id="rId2" Type="http://schemas.openxmlformats.org/officeDocument/2006/relationships/hyperlink" Target="http://www.pedofilov.net/tips-for-parents/pamyatka-po-bezopasnosti-detey-v-seti-inter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gainternet.ru/encyclopedia-of-security/parents-and-teachers/parents-and-teachers-detail.php?ID=3652" TargetMode="External"/><Relationship Id="rId11" Type="http://schemas.openxmlformats.org/officeDocument/2006/relationships/hyperlink" Target="https://www.&#1077;&#1076;&#1080;&#1085;&#1099;&#1081;&#1091;&#1088;&#1086;&#1082;.&#1088;&#1092;/index.php/proekty/metod?start=12" TargetMode="External"/><Relationship Id="rId5" Type="http://schemas.openxmlformats.org/officeDocument/2006/relationships/hyperlink" Target="https://www.&#1077;&#1076;&#1080;&#1085;&#1099;&#1081;&#1091;&#1088;&#1086;&#1082;.&#1088;&#1092;/index.php/proekty/metodicheskie-rekomendatsii-po-osnovam-informatsionnoj-bezopasnosti" TargetMode="External"/><Relationship Id="rId10" Type="http://schemas.openxmlformats.org/officeDocument/2006/relationships/hyperlink" Target="https://www.&#1077;&#1076;&#1080;&#1085;&#1099;&#1081;&#1091;&#1088;&#1086;&#1082;.&#1088;&#1092;/index.php/proekty/metod?start=10" TargetMode="External"/><Relationship Id="rId4" Type="http://schemas.openxmlformats.org/officeDocument/2006/relationships/hyperlink" Target="http://www.saferunet.ru/adult/news/download/" TargetMode="External"/><Relationship Id="rId9" Type="http://schemas.openxmlformats.org/officeDocument/2006/relationships/hyperlink" Target="https://&#1084;&#1074;&#1076;.&#1088;&#1092;/document/191026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27225"/>
            <a:ext cx="35782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3829050" y="1711325"/>
            <a:ext cx="49688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/>
              <a:t>Интернет позволяет нам: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общаться друг с другом;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получать доступ к информации о проводимых конкурсах, олимпиадах, принимать в них участие;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использовать сеть «Интернет» в качестве источника для собственного развития;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узнавать новости;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получать образование</a:t>
            </a:r>
          </a:p>
        </p:txBody>
      </p:sp>
      <p:sp>
        <p:nvSpPr>
          <p:cNvPr id="14340" name="WordArt 9"/>
          <p:cNvSpPr>
            <a:spLocks noChangeArrowheads="1" noChangeShapeType="1" noTextEdit="1"/>
          </p:cNvSpPr>
          <p:nvPr/>
        </p:nvSpPr>
        <p:spPr bwMode="auto">
          <a:xfrm>
            <a:off x="1763713" y="269875"/>
            <a:ext cx="63722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Интернет - мир широких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возможностей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dia.realitatea.ro/multimedia/image/201204/w728/doi_copii_au_fost_internati_la_pshiatrie_din_cauza_dependentei_de_calculator_35016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0" y="3943350"/>
            <a:ext cx="33226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-116255"/>
            <a:ext cx="912423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Правила безопасной работы в Интернет</a:t>
            </a:r>
          </a:p>
        </p:txBody>
      </p:sp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428625" y="4806950"/>
            <a:ext cx="835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3750"/>
              </a:spcAft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22008"/>
            <a:ext cx="9110539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84191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Times New Roman" panose="02020603050405020304" pitchFamily="18" charset="0"/>
              </a:rPr>
              <a:t>Плохая новость: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84191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Times New Roman" panose="02020603050405020304" pitchFamily="18" charset="0"/>
              </a:rPr>
              <a:t>удалить ничего не получится.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84191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97188" y="4806950"/>
            <a:ext cx="28813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БУДЬТЕ АНОНИМНЫ</a:t>
            </a:r>
            <a:endParaRPr lang="ru-RU" dirty="0"/>
          </a:p>
        </p:txBody>
      </p:sp>
      <p:pic>
        <p:nvPicPr>
          <p:cNvPr id="25607" name="Объект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838" y="5608638"/>
            <a:ext cx="137001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Объект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3990975"/>
            <a:ext cx="28940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50" y="3308350"/>
            <a:ext cx="8607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ХРАНИТЕ ФОТО и документы В НЕДОСТУПНОМ МЕСТЕ</a:t>
            </a:r>
            <a:endParaRPr lang="ru-RU" dirty="0"/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1498600" y="4267200"/>
            <a:ext cx="1079500" cy="1079500"/>
            <a:chOff x="340" y="2937"/>
            <a:chExt cx="680" cy="680"/>
          </a:xfrm>
        </p:grpSpPr>
        <p:sp>
          <p:nvSpPr>
            <p:cNvPr id="25611" name="Oval 7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5612" name="Rectangle 8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1422400"/>
            <a:ext cx="8928100" cy="647700"/>
          </a:xfrm>
        </p:spPr>
        <p:txBody>
          <a:bodyPr/>
          <a:lstStyle/>
          <a:p>
            <a:pPr marL="44450" indent="319088" algn="ctr" eaLnBrk="1" fontAlgn="t" hangingPunct="1">
              <a:buFontTx/>
              <a:buNone/>
            </a:pPr>
            <a:r>
              <a:rPr lang="ru-RU" altLang="ru-RU" sz="2800" b="1" u="sng" smtClean="0">
                <a:solidFill>
                  <a:srgbClr val="660066"/>
                </a:solidFill>
              </a:rPr>
              <a:t>Секты</a:t>
            </a:r>
            <a:endParaRPr lang="ru-RU" altLang="ru-RU" sz="2800" u="sng" smtClean="0">
              <a:solidFill>
                <a:srgbClr val="660066"/>
              </a:solidFill>
            </a:endParaRPr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611188" y="269875"/>
            <a:ext cx="81153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Угрозы, подстерегающие ребёнка</a:t>
            </a:r>
          </a:p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Интернете</a:t>
            </a:r>
          </a:p>
        </p:txBody>
      </p:sp>
      <p:sp>
        <p:nvSpPr>
          <p:cNvPr id="26628" name="AutoShape 7" descr="86dd62as-960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629" name="AutoShape 9" descr="86dd62as-960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630" name="AutoShape 11" descr="86dd62as-960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6631" name="Picture 12" descr="86dd62as-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188" y="2413000"/>
            <a:ext cx="487362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0" name="Group 13"/>
          <p:cNvGrpSpPr>
            <a:grpSpLocks/>
          </p:cNvGrpSpPr>
          <p:nvPr/>
        </p:nvGrpSpPr>
        <p:grpSpPr bwMode="auto">
          <a:xfrm>
            <a:off x="4032250" y="3357563"/>
            <a:ext cx="1079500" cy="1079500"/>
            <a:chOff x="340" y="2937"/>
            <a:chExt cx="680" cy="680"/>
          </a:xfrm>
        </p:grpSpPr>
        <p:sp>
          <p:nvSpPr>
            <p:cNvPr id="26633" name="Oval 14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6634" name="Rectangle 15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1493838"/>
            <a:ext cx="8893175" cy="720725"/>
          </a:xfrm>
        </p:spPr>
        <p:txBody>
          <a:bodyPr/>
          <a:lstStyle/>
          <a:p>
            <a:pPr marL="44450" indent="0" algn="ctr" eaLnBrk="1" fontAlgn="t" hangingPunct="1">
              <a:buFontTx/>
              <a:buNone/>
            </a:pPr>
            <a:r>
              <a:rPr lang="ru-RU" altLang="ru-RU" sz="2800" b="1" u="sng" smtClean="0">
                <a:solidFill>
                  <a:srgbClr val="660066"/>
                </a:solidFill>
              </a:rPr>
              <a:t>Депрессивные молодежные течения</a:t>
            </a:r>
          </a:p>
        </p:txBody>
      </p: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611188" y="269875"/>
            <a:ext cx="81153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Угрозы, подстерегающие ребёнка</a:t>
            </a:r>
          </a:p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Интернете</a:t>
            </a:r>
          </a:p>
        </p:txBody>
      </p:sp>
      <p:pic>
        <p:nvPicPr>
          <p:cNvPr id="27652" name="Picture 12" descr="1193474831_goticgir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790825"/>
            <a:ext cx="4367212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5" name="Group 8"/>
          <p:cNvGrpSpPr>
            <a:grpSpLocks/>
          </p:cNvGrpSpPr>
          <p:nvPr/>
        </p:nvGrpSpPr>
        <p:grpSpPr bwMode="auto">
          <a:xfrm>
            <a:off x="4157663" y="4202113"/>
            <a:ext cx="1079500" cy="1079500"/>
            <a:chOff x="340" y="2937"/>
            <a:chExt cx="680" cy="680"/>
          </a:xfrm>
        </p:grpSpPr>
        <p:sp>
          <p:nvSpPr>
            <p:cNvPr id="27654" name="Oval 9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7655" name="Rectangle 10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350963"/>
            <a:ext cx="9144000" cy="2016125"/>
          </a:xfrm>
        </p:spPr>
        <p:txBody>
          <a:bodyPr/>
          <a:lstStyle/>
          <a:p>
            <a:pPr marL="44450" indent="0" algn="ctr" eaLnBrk="1" fontAlgn="t" hangingPunct="1">
              <a:buFontTx/>
              <a:buNone/>
            </a:pPr>
            <a:r>
              <a:rPr lang="ru-RU" altLang="ru-RU" sz="2400" b="1" i="1" smtClean="0">
                <a:solidFill>
                  <a:srgbClr val="660066"/>
                </a:solidFill>
              </a:rPr>
              <a:t>       </a:t>
            </a:r>
            <a:r>
              <a:rPr lang="ru-RU" altLang="ru-RU" sz="2800" b="1" u="sng" smtClean="0">
                <a:solidFill>
                  <a:srgbClr val="660066"/>
                </a:solidFill>
              </a:rPr>
              <a:t>Порнография, проституция, эксгибиционизм, сексуальная эксплуатация детей</a:t>
            </a:r>
          </a:p>
          <a:p>
            <a:pPr marL="44450" indent="0" algn="ctr" eaLnBrk="1" fontAlgn="t" hangingPunct="1">
              <a:buFontTx/>
              <a:buNone/>
            </a:pPr>
            <a:endParaRPr lang="ru-RU" altLang="ru-RU" sz="800" b="1" u="sng" smtClean="0">
              <a:solidFill>
                <a:srgbClr val="660066"/>
              </a:solidFill>
            </a:endParaRPr>
          </a:p>
        </p:txBody>
      </p:sp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611188" y="269875"/>
            <a:ext cx="81153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Угрозы, подстерегающие ребёнка</a:t>
            </a:r>
          </a:p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Интернете</a:t>
            </a:r>
          </a:p>
        </p:txBody>
      </p:sp>
      <p:pic>
        <p:nvPicPr>
          <p:cNvPr id="28676" name="Picture 8" descr="pornographie-27142_w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686050"/>
            <a:ext cx="6500812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1" name="Group 19"/>
          <p:cNvGrpSpPr>
            <a:grpSpLocks/>
          </p:cNvGrpSpPr>
          <p:nvPr/>
        </p:nvGrpSpPr>
        <p:grpSpPr bwMode="auto">
          <a:xfrm>
            <a:off x="3348038" y="3943350"/>
            <a:ext cx="1079500" cy="1079500"/>
            <a:chOff x="340" y="2937"/>
            <a:chExt cx="680" cy="680"/>
          </a:xfrm>
        </p:grpSpPr>
        <p:sp>
          <p:nvSpPr>
            <p:cNvPr id="28679" name="Oval 17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8680" name="Rectangle 18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338" y="3908425"/>
            <a:ext cx="26431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НЕ СООБЩАЙТЕ СВОЕ МЕСТОПОЛОЖЕНИЕ никому!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toksikoman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2306638"/>
            <a:ext cx="78327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422400"/>
            <a:ext cx="9144000" cy="1368425"/>
          </a:xfrm>
        </p:spPr>
        <p:txBody>
          <a:bodyPr/>
          <a:lstStyle/>
          <a:p>
            <a:pPr marL="44450" indent="130175" algn="ctr" eaLnBrk="1" fontAlgn="t" hangingPunct="1">
              <a:buFontTx/>
              <a:buNone/>
            </a:pPr>
            <a:r>
              <a:rPr lang="ru-RU" altLang="ru-RU" sz="2800" b="1" u="sng" smtClean="0">
                <a:solidFill>
                  <a:srgbClr val="660066"/>
                </a:solidFill>
              </a:rPr>
              <a:t>Наркотики, психотропные вещества</a:t>
            </a:r>
            <a:endParaRPr lang="ru-RU" altLang="ru-RU" sz="2800" u="sng" smtClean="0">
              <a:solidFill>
                <a:srgbClr val="660066"/>
              </a:solidFill>
            </a:endParaRPr>
          </a:p>
        </p:txBody>
      </p:sp>
      <p:sp>
        <p:nvSpPr>
          <p:cNvPr id="29700" name="WordArt 5"/>
          <p:cNvSpPr>
            <a:spLocks noChangeArrowheads="1" noChangeShapeType="1" noTextEdit="1"/>
          </p:cNvSpPr>
          <p:nvPr/>
        </p:nvSpPr>
        <p:spPr bwMode="auto">
          <a:xfrm>
            <a:off x="611188" y="269875"/>
            <a:ext cx="81153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Угрозы, подстерегающие ребёнка</a:t>
            </a:r>
          </a:p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Интернете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5076825" y="4664075"/>
            <a:ext cx="1079500" cy="1079500"/>
            <a:chOff x="340" y="2937"/>
            <a:chExt cx="680" cy="680"/>
          </a:xfrm>
        </p:grpSpPr>
        <p:sp>
          <p:nvSpPr>
            <p:cNvPr id="29702" name="Oval 7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9703" name="Rectangle 8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1350963"/>
            <a:ext cx="8569325" cy="719137"/>
          </a:xfrm>
        </p:spPr>
        <p:txBody>
          <a:bodyPr/>
          <a:lstStyle/>
          <a:p>
            <a:pPr marL="44450" indent="217488" algn="ctr" eaLnBrk="1" fontAlgn="t" hangingPunct="1">
              <a:lnSpc>
                <a:spcPct val="90000"/>
              </a:lnSpc>
              <a:buFontTx/>
              <a:buNone/>
            </a:pPr>
            <a:r>
              <a:rPr lang="ru-RU" altLang="ru-RU" sz="2800" b="1" u="sng" smtClean="0">
                <a:solidFill>
                  <a:srgbClr val="660066"/>
                </a:solidFill>
              </a:rPr>
              <a:t>Экстремизм, национализм, фашизм</a:t>
            </a:r>
            <a:endParaRPr lang="ru-RU" altLang="ru-RU" sz="2800" u="sng" smtClean="0">
              <a:solidFill>
                <a:srgbClr val="660066"/>
              </a:solidFill>
            </a:endParaRPr>
          </a:p>
        </p:txBody>
      </p:sp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611188" y="269875"/>
            <a:ext cx="81153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Угрозы, подстерегающие ребёнка</a:t>
            </a:r>
          </a:p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Интернете</a:t>
            </a:r>
          </a:p>
        </p:txBody>
      </p:sp>
      <p:sp>
        <p:nvSpPr>
          <p:cNvPr id="30724" name="AutoShape 7" descr="img2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25" name="AutoShape 9" descr="img2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26" name="AutoShape 11" descr="img2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27" name="AutoShape 13" descr="img2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28" name="AutoShape 15" descr="img2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0729" name="Picture 16" descr="im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475" y="3222625"/>
            <a:ext cx="5976938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by-master.com/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8" y="3497263"/>
            <a:ext cx="29289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6" name="Group 17"/>
          <p:cNvGrpSpPr>
            <a:grpSpLocks/>
          </p:cNvGrpSpPr>
          <p:nvPr/>
        </p:nvGrpSpPr>
        <p:grpSpPr bwMode="auto">
          <a:xfrm>
            <a:off x="5795963" y="5454650"/>
            <a:ext cx="1079500" cy="1079500"/>
            <a:chOff x="340" y="2937"/>
            <a:chExt cx="680" cy="680"/>
          </a:xfrm>
        </p:grpSpPr>
        <p:sp>
          <p:nvSpPr>
            <p:cNvPr id="30732" name="Oval 18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30733" name="Rectangle 19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8863" y="1333500"/>
            <a:ext cx="5545137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71D25"/>
                </a:solidFill>
                <a:latin typeface="+mn-lt"/>
              </a:rPr>
              <a:t>Сбор личных данных, подделка документов, платный контент, списание денег с карточки, «удалённая» работа, быстрый заработок, регистрация на сайтах, </a:t>
            </a:r>
            <a:r>
              <a:rPr lang="ru-RU" sz="2400" b="1" dirty="0" err="1">
                <a:solidFill>
                  <a:srgbClr val="A71D25"/>
                </a:solidFill>
                <a:latin typeface="+mn-lt"/>
              </a:rPr>
              <a:t>киберунижение</a:t>
            </a:r>
            <a:r>
              <a:rPr lang="ru-RU" sz="2400" b="1" dirty="0">
                <a:solidFill>
                  <a:srgbClr val="A71D25"/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rgbClr val="A71D25"/>
                </a:solidFill>
                <a:latin typeface="+mn-lt"/>
              </a:rPr>
              <a:t>кибершантаж</a:t>
            </a:r>
            <a:r>
              <a:rPr lang="ru-RU" sz="2400" b="1" dirty="0">
                <a:solidFill>
                  <a:srgbClr val="A71D25"/>
                </a:solidFill>
                <a:latin typeface="+mn-lt"/>
              </a:rPr>
              <a:t>, самосуд, </a:t>
            </a:r>
            <a:r>
              <a:rPr lang="ru-RU" sz="2400" b="1" dirty="0" err="1">
                <a:solidFill>
                  <a:srgbClr val="A71D25"/>
                </a:solidFill>
                <a:latin typeface="+mn-lt"/>
              </a:rPr>
              <a:t>киберпреследование</a:t>
            </a:r>
            <a:r>
              <a:rPr lang="ru-RU" sz="2400" b="1" dirty="0">
                <a:solidFill>
                  <a:srgbClr val="A71D25"/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rgbClr val="A71D25"/>
                </a:solidFill>
                <a:latin typeface="+mn-lt"/>
              </a:rPr>
              <a:t>буллинг</a:t>
            </a:r>
            <a:r>
              <a:rPr lang="ru-RU" sz="2400" b="1" dirty="0">
                <a:solidFill>
                  <a:srgbClr val="A71D25"/>
                </a:solidFill>
                <a:latin typeface="+mn-lt"/>
              </a:rPr>
              <a:t>, доведение до самоубийства… </a:t>
            </a:r>
            <a:endParaRPr lang="ru-RU" dirty="0">
              <a:latin typeface="+mn-lt"/>
            </a:endParaRPr>
          </a:p>
        </p:txBody>
      </p:sp>
      <p:pic>
        <p:nvPicPr>
          <p:cNvPr id="20482" name="Picture 2" descr="http://indianblogger.com/wp-content/uploads/2011/02/inter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00163"/>
            <a:ext cx="31781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63" y="198388"/>
            <a:ext cx="82153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525">
                  <a:solidFill>
                    <a:srgbClr val="000066"/>
                  </a:solidFill>
                  <a:prstDash val="solid"/>
                </a:ln>
                <a:solidFill>
                  <a:srgbClr val="A71D2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Опасности, риски, вред Интернета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971550" y="1717675"/>
            <a:ext cx="1079500" cy="1079500"/>
            <a:chOff x="340" y="2937"/>
            <a:chExt cx="680" cy="680"/>
          </a:xfrm>
        </p:grpSpPr>
        <p:sp>
          <p:nvSpPr>
            <p:cNvPr id="31753" name="Oval 18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31754" name="Rectangle 19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331913" y="6380163"/>
            <a:ext cx="76676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РАСПОЗНАЙТЕ и заблокируйте ЗЛОУМЫШЛЕННИКА!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63" y="4824413"/>
            <a:ext cx="2736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БУДЬТЕ БДИТЕЛЬНЫ!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8213" y="5597525"/>
            <a:ext cx="56340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УЧИТЕСЬ ЗАМЕЧАТЬ ПОДДЕЛЬНЫЕ САЙТЫ</a:t>
            </a:r>
            <a:br>
              <a:rPr lang="ru-RU" b="1" cap="all" dirty="0">
                <a:solidFill>
                  <a:srgbClr val="3F05A8"/>
                </a:solidFill>
                <a:latin typeface="MontserratBold"/>
              </a:rPr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5"/>
          <p:cNvSpPr>
            <a:spLocks noChangeArrowheads="1" noChangeShapeType="1" noTextEdit="1"/>
          </p:cNvSpPr>
          <p:nvPr/>
        </p:nvSpPr>
        <p:spPr bwMode="auto">
          <a:xfrm>
            <a:off x="1331913" y="414338"/>
            <a:ext cx="6772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Дети в Интернете (в%)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 cstate="print"/>
          <a:srcRect l="3664" r="3467"/>
          <a:stretch>
            <a:fillRect/>
          </a:stretch>
        </p:blipFill>
        <p:spPr bwMode="auto">
          <a:xfrm>
            <a:off x="0" y="846138"/>
            <a:ext cx="896461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44" b="5374"/>
          <a:stretch>
            <a:fillRect/>
          </a:stretch>
        </p:blipFill>
        <p:spPr bwMode="auto">
          <a:xfrm>
            <a:off x="2268538" y="3611563"/>
            <a:ext cx="52578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0" y="31750"/>
            <a:ext cx="9144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61938" algn="ctr" eaLnBrk="1" hangingPunct="1">
              <a:spcBef>
                <a:spcPct val="50000"/>
              </a:spcBef>
            </a:pPr>
            <a:r>
              <a:rPr lang="ru-RU" altLang="ru-RU" sz="2400" b="1" i="1"/>
              <a:t>Только </a:t>
            </a:r>
            <a:r>
              <a:rPr lang="ru-RU" altLang="ru-RU" sz="4800" b="1" i="1">
                <a:solidFill>
                  <a:srgbClr val="C00000"/>
                </a:solidFill>
              </a:rPr>
              <a:t>41</a:t>
            </a:r>
            <a:r>
              <a:rPr lang="ru-RU" altLang="ru-RU" sz="2400" b="1" i="1"/>
              <a:t>% родителей считают, что нужно уделять внимание безопасности детей в сети Интернет 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1589088"/>
            <a:ext cx="883285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319088" algn="ctr" eaLnBrk="1" hangingPunct="1"/>
            <a:r>
              <a:rPr lang="ru-RU" altLang="ru-RU" sz="4400">
                <a:solidFill>
                  <a:srgbClr val="CC0000"/>
                </a:solidFill>
              </a:rPr>
              <a:t>Помните, что безопасность детей в Интернете  </a:t>
            </a:r>
          </a:p>
          <a:p>
            <a:pPr marL="1588" indent="319088" algn="ctr" eaLnBrk="1" hangingPunct="1"/>
            <a:r>
              <a:rPr lang="ru-RU" altLang="ru-RU" sz="4400">
                <a:solidFill>
                  <a:srgbClr val="CC0000"/>
                </a:solidFill>
              </a:rPr>
              <a:t>- </a:t>
            </a:r>
            <a:r>
              <a:rPr lang="ru-RU" altLang="ru-RU" sz="4400" b="1">
                <a:solidFill>
                  <a:srgbClr val="CC0000"/>
                </a:solidFill>
              </a:rPr>
              <a:t>наша ответственность</a:t>
            </a:r>
            <a:r>
              <a:rPr lang="ru-RU" altLang="ru-RU" sz="4400">
                <a:solidFill>
                  <a:srgbClr val="CC0000"/>
                </a:solidFill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544638"/>
            <a:ext cx="8713787" cy="2038350"/>
          </a:xfrm>
        </p:spPr>
        <p:txBody>
          <a:bodyPr/>
          <a:lstStyle/>
          <a:p>
            <a:pPr marL="174625" indent="-174625" algn="just" eaLnBrk="1" hangingPunct="1">
              <a:lnSpc>
                <a:spcPct val="80000"/>
              </a:lnSpc>
            </a:pPr>
            <a:r>
              <a:rPr lang="ru-RU" altLang="ru-RU" sz="2400" smtClean="0"/>
              <a:t>Расскажите ребёнку о возможных опасностях Сети.</a:t>
            </a:r>
          </a:p>
          <a:p>
            <a:pPr marL="174625" indent="-174625" algn="just" eaLnBrk="1" hangingPunct="1">
              <a:lnSpc>
                <a:spcPct val="80000"/>
              </a:lnSpc>
            </a:pPr>
            <a:r>
              <a:rPr lang="ru-RU" altLang="ru-RU" sz="2400" smtClean="0"/>
              <a:t>Четко определите время, которое Ваш ребенок может проводить в Интернете, и сайты, которые он может посещать. </a:t>
            </a:r>
          </a:p>
          <a:p>
            <a:pPr marL="174625" indent="-174625" algn="just" eaLnBrk="1" hangingPunct="1">
              <a:lnSpc>
                <a:spcPct val="80000"/>
              </a:lnSpc>
            </a:pPr>
            <a:r>
              <a:rPr lang="ru-RU" altLang="ru-RU" sz="2400" smtClean="0"/>
              <a:t>Спрашивайте ребенка о том, что он видел и делал в Интернете.</a:t>
            </a:r>
          </a:p>
        </p:txBody>
      </p:sp>
      <p:pic>
        <p:nvPicPr>
          <p:cNvPr id="34819" name="Picture 2" descr="http://pbs.twimg.com/media/CHEOqu9UAAAzsJD.jpg: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63" y="3568700"/>
            <a:ext cx="39497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WordArt 6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848600" cy="1246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Основные правила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безопасности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323850" y="5454650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alininskayscho.ucoz.ru/foto/Intern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294063"/>
            <a:ext cx="46926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3294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Безопасное использование сайтов </a:t>
            </a:r>
          </a:p>
          <a:p>
            <a:pPr algn="ctr"/>
            <a:r>
              <a:rPr lang="ru-RU" sz="40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сети «Интернет» </a:t>
            </a:r>
          </a:p>
          <a:p>
            <a:pPr algn="ctr"/>
            <a:r>
              <a:rPr lang="ru-RU" sz="40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образовательной организации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1350963"/>
            <a:ext cx="8569325" cy="1727200"/>
          </a:xfrm>
        </p:spPr>
        <p:txBody>
          <a:bodyPr/>
          <a:lstStyle/>
          <a:p>
            <a:pPr marL="261938" indent="-261938" algn="just" eaLnBrk="1" hangingPunct="1">
              <a:lnSpc>
                <a:spcPct val="90000"/>
              </a:lnSpc>
            </a:pPr>
            <a:r>
              <a:rPr lang="ru-RU" altLang="ru-RU" sz="2400" smtClean="0"/>
              <a:t>Помогите ребенку понять, что далеко не все, что он может прочесть или увидеть в Интернете - правда. Приучите его спрашивать то, в чем он не уверен. </a:t>
            </a:r>
          </a:p>
          <a:p>
            <a:pPr marL="261938" indent="-261938" algn="just" eaLnBrk="1" hangingPunct="1">
              <a:lnSpc>
                <a:spcPct val="90000"/>
              </a:lnSpc>
            </a:pPr>
            <a:r>
              <a:rPr lang="ru-RU" altLang="ru-RU" sz="2400" smtClean="0"/>
              <a:t>Настаивайте, чтобы  он никогда не давал своего адреса, номера телефона или другой личной информации.</a:t>
            </a:r>
          </a:p>
        </p:txBody>
      </p:sp>
      <p:pic>
        <p:nvPicPr>
          <p:cNvPr id="36867" name="Picture 4" descr="http://67.media.tumblr.com/tumblr_m9mgxjHWMM1r5kr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82938"/>
            <a:ext cx="3529012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WordArt 6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7920038" cy="1246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Основные правила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безопасности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6100" y="3889375"/>
            <a:ext cx="457200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Используйте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вебкамеру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только при общении с людьми, которым вы доверяете. Отключайте камеру по завершению разговора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350963"/>
            <a:ext cx="8642350" cy="2376487"/>
          </a:xfrm>
        </p:spPr>
        <p:txBody>
          <a:bodyPr/>
          <a:lstStyle/>
          <a:p>
            <a:pPr algn="just" eaLnBrk="1" hangingPunct="1"/>
            <a:r>
              <a:rPr lang="ru-RU" altLang="ru-RU" sz="2400" smtClean="0"/>
              <a:t>Приучите ребенка </a:t>
            </a:r>
            <a:r>
              <a:rPr lang="ru-RU" altLang="ru-RU" sz="2400" b="1" smtClean="0"/>
              <a:t>советоваться со взрослыми</a:t>
            </a:r>
            <a:r>
              <a:rPr lang="ru-RU" altLang="ru-RU" sz="2400" smtClean="0"/>
              <a:t> и немедленно сообщать о появлении нежелательной информации.</a:t>
            </a:r>
          </a:p>
          <a:p>
            <a:pPr algn="just" eaLnBrk="1" hangingPunct="1"/>
            <a:r>
              <a:rPr lang="ru-RU" altLang="ru-RU" sz="2400" smtClean="0"/>
              <a:t>Не позволяйте Вашему ребенку </a:t>
            </a:r>
            <a:r>
              <a:rPr lang="ru-RU" altLang="ru-RU" sz="2400" b="1" smtClean="0"/>
              <a:t>встречаться с онлайн-знакомыми</a:t>
            </a:r>
            <a:r>
              <a:rPr lang="ru-RU" altLang="ru-RU" sz="2400" smtClean="0"/>
              <a:t> без Вашего разрешения или в отсутствии взрослого человека. </a:t>
            </a:r>
          </a:p>
        </p:txBody>
      </p:sp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755650" y="198438"/>
            <a:ext cx="7153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Основные правила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безопасности</a:t>
            </a:r>
          </a:p>
        </p:txBody>
      </p:sp>
      <p:pic>
        <p:nvPicPr>
          <p:cNvPr id="38916" name="Picture 7" descr="2016072913575127785-600x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27450"/>
            <a:ext cx="4513263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01160632_safe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294063"/>
            <a:ext cx="54133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WordArt 6"/>
          <p:cNvSpPr>
            <a:spLocks noChangeArrowheads="1" noChangeShapeType="1" noTextEdit="1"/>
          </p:cNvSpPr>
          <p:nvPr/>
        </p:nvSpPr>
        <p:spPr bwMode="auto">
          <a:xfrm>
            <a:off x="755650" y="198438"/>
            <a:ext cx="7153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Основные правила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безопасности</a:t>
            </a:r>
          </a:p>
        </p:txBody>
      </p:sp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0" y="1350963"/>
            <a:ext cx="88931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/>
              <a:t> Постарайтесь регулярно проверять </a:t>
            </a:r>
            <a:r>
              <a:rPr lang="ru-RU" altLang="ru-RU" sz="2400" b="1"/>
              <a:t>список контактов своих детей</a:t>
            </a:r>
            <a:r>
              <a:rPr lang="ru-RU" altLang="ru-RU" sz="2400"/>
              <a:t>, чтобы убедиться, что Вы знаете всех, с кем они общаются.</a:t>
            </a:r>
          </a:p>
          <a:p>
            <a:pPr marL="261938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/>
              <a:t>Находите время для общения с ребенком.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C:\Documents and Settings\Владелец\Мои документы\Мои рисунки\для компьютеров\antivirus_antisp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375150"/>
            <a:ext cx="10080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58800"/>
            <a:ext cx="8229600" cy="7191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Защити 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свой компьютер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964" name="Содержимое 2"/>
          <p:cNvSpPr>
            <a:spLocks noGrp="1"/>
          </p:cNvSpPr>
          <p:nvPr>
            <p:ph idx="1"/>
          </p:nvPr>
        </p:nvSpPr>
        <p:spPr>
          <a:xfrm>
            <a:off x="323850" y="1062038"/>
            <a:ext cx="8229600" cy="16430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Регулярно обновляйте операционную систему.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Используйте антивирусную программу.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Применяйте брандмауэр.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Создавайте резервные копии важных файлов.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Будьте осторожны при загрузке содержимого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900" b="1" smtClean="0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30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65" name="Picture 6" descr="C:\Documents and Settings\Владелец\Мои документы\Мои рисунки\для компьютеров\Kaspersky Antivir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48783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2" descr="https://encrypted-tbn3.gstatic.com/images?q=tbn:ANd9GcS1MJ17p1DAMHMBLuvfy2vB3TCTGh0FlvfSQ9aECPmPfvqNYar9"/>
          <p:cNvSpPr>
            <a:spLocks noChangeAspect="1" noChangeArrowheads="1"/>
          </p:cNvSpPr>
          <p:nvPr/>
        </p:nvSpPr>
        <p:spPr bwMode="auto">
          <a:xfrm>
            <a:off x="155575" y="-63500"/>
            <a:ext cx="304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0967" name="AutoShape 4" descr="https://encrypted-tbn3.gstatic.com/images?q=tbn:ANd9GcS1MJ17p1DAMHMBLuvfy2vB3TCTGh0FlvfSQ9aECPmPfvqNYar9"/>
          <p:cNvSpPr>
            <a:spLocks noChangeAspect="1" noChangeArrowheads="1"/>
          </p:cNvSpPr>
          <p:nvPr/>
        </p:nvSpPr>
        <p:spPr bwMode="auto">
          <a:xfrm>
            <a:off x="155575" y="-63500"/>
            <a:ext cx="304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375150"/>
            <a:ext cx="2447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3151188"/>
            <a:ext cx="136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798788"/>
            <a:ext cx="2030932" cy="25922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3798888"/>
            <a:ext cx="12430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http://priroda.inc.ru/animation/pirat/mid1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54546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339753" y="4950917"/>
            <a:ext cx="120017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4158829"/>
            <a:ext cx="2430190" cy="46166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БРАНДМАУЕР</a:t>
            </a:r>
          </a:p>
        </p:txBody>
      </p:sp>
      <p:sp>
        <p:nvSpPr>
          <p:cNvPr id="23" name="Стрелка вправо 22"/>
          <p:cNvSpPr/>
          <p:nvPr/>
        </p:nvSpPr>
        <p:spPr>
          <a:xfrm rot="2793342">
            <a:off x="3517106" y="4656932"/>
            <a:ext cx="504825" cy="287338"/>
          </a:xfrm>
          <a:prstGeom prst="rightArrow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374613">
            <a:off x="3446463" y="6097588"/>
            <a:ext cx="503237" cy="287337"/>
          </a:xfrm>
          <a:prstGeom prst="rightArrow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492500" y="5310188"/>
            <a:ext cx="503238" cy="288925"/>
          </a:xfrm>
          <a:prstGeom prst="rightArrow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8390990">
            <a:off x="7682707" y="4518819"/>
            <a:ext cx="503237" cy="288925"/>
          </a:xfrm>
          <a:prstGeom prst="rightArrow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4735513"/>
            <a:ext cx="1079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2 -0.02199 L 3.33333E-6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0.03056 L 3.33333E-6 -2.5925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0023 L -1.66667E-6 -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4213 L 2.5E-6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  <p:bldP spid="25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6"/>
          <p:cNvSpPr>
            <a:spLocks noChangeArrowheads="1" noChangeShapeType="1" noTextEdit="1"/>
          </p:cNvSpPr>
          <p:nvPr/>
        </p:nvSpPr>
        <p:spPr bwMode="auto">
          <a:xfrm>
            <a:off x="2051050" y="414338"/>
            <a:ext cx="5210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Родительский контроль</a:t>
            </a:r>
          </a:p>
        </p:txBody>
      </p:sp>
      <p:sp>
        <p:nvSpPr>
          <p:cNvPr id="41987" name="Text Box 9"/>
          <p:cNvSpPr txBox="1">
            <a:spLocks noChangeArrowheads="1"/>
          </p:cNvSpPr>
          <p:nvPr/>
        </p:nvSpPr>
        <p:spPr bwMode="auto">
          <a:xfrm>
            <a:off x="441325" y="16383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algn="just" eaLnBrk="1" hangingPunct="1">
              <a:spcBef>
                <a:spcPct val="50000"/>
              </a:spcBef>
            </a:pPr>
            <a:r>
              <a:rPr lang="ru-RU" altLang="ru-RU" sz="2400"/>
              <a:t>Для контроля и подстраховки можно воспользоваться специально созданными программными средствами называемыми  «</a:t>
            </a:r>
            <a:r>
              <a:rPr lang="ru-RU" altLang="ru-RU" sz="2400" b="1"/>
              <a:t>Родительским контролем</a:t>
            </a:r>
            <a:r>
              <a:rPr lang="ru-RU" altLang="ru-RU" sz="2400"/>
              <a:t>».</a:t>
            </a:r>
            <a:r>
              <a:rPr lang="ru-RU" altLang="ru-RU"/>
              <a:t> </a:t>
            </a:r>
          </a:p>
        </p:txBody>
      </p:sp>
      <p:sp>
        <p:nvSpPr>
          <p:cNvPr id="41988" name="Text Box 10"/>
          <p:cNvSpPr txBox="1">
            <a:spLocks noChangeArrowheads="1"/>
          </p:cNvSpPr>
          <p:nvPr/>
        </p:nvSpPr>
        <p:spPr bwMode="auto">
          <a:xfrm>
            <a:off x="3419475" y="3798888"/>
            <a:ext cx="57245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algn="just" eaLnBrk="1" hangingPunct="1"/>
            <a:r>
              <a:rPr lang="ru-RU" altLang="ru-RU" sz="2400"/>
              <a:t>Программа  «</a:t>
            </a:r>
            <a:r>
              <a:rPr lang="ru-RU" altLang="ru-RU" sz="2400" b="1"/>
              <a:t>УГОМОН</a:t>
            </a:r>
            <a:r>
              <a:rPr lang="ru-RU" altLang="ru-RU" sz="2400"/>
              <a:t>»  предназначена  для  ограничения  времени доступа ребёнка  к компьютеру.  </a:t>
            </a:r>
          </a:p>
          <a:p>
            <a:pPr indent="363538" algn="just" eaLnBrk="1" hangingPunct="1"/>
            <a:r>
              <a:rPr lang="ru-RU" altLang="ru-RU" sz="2400"/>
              <a:t>Включив  его  в  Ваше  отсутствие,  он  не  сможет играть  больше  разрешённого  Вами  промежутка  времени.</a:t>
            </a:r>
          </a:p>
        </p:txBody>
      </p:sp>
      <p:pic>
        <p:nvPicPr>
          <p:cNvPr id="41989" name="Picture 12" descr="ugom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98888"/>
            <a:ext cx="30003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zar-podzaryad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11363"/>
            <a:ext cx="2857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9"/>
          <p:cNvSpPr>
            <a:spLocks noChangeArrowheads="1" noChangeShapeType="1" noTextEdit="1"/>
          </p:cNvSpPr>
          <p:nvPr/>
        </p:nvSpPr>
        <p:spPr bwMode="auto">
          <a:xfrm>
            <a:off x="2051050" y="414338"/>
            <a:ext cx="5210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Родительский контроль</a:t>
            </a:r>
          </a:p>
        </p:txBody>
      </p:sp>
      <p:sp>
        <p:nvSpPr>
          <p:cNvPr id="43012" name="Text Box 10"/>
          <p:cNvSpPr txBox="1">
            <a:spLocks noChangeArrowheads="1"/>
          </p:cNvSpPr>
          <p:nvPr/>
        </p:nvSpPr>
        <p:spPr bwMode="auto">
          <a:xfrm>
            <a:off x="3276600" y="1782763"/>
            <a:ext cx="54721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74625" algn="just" eaLnBrk="1" hangingPunct="1">
              <a:spcBef>
                <a:spcPct val="50000"/>
              </a:spcBef>
            </a:pPr>
            <a:r>
              <a:rPr lang="ru-RU" altLang="ru-RU" sz="2400"/>
              <a:t>Программа  «</a:t>
            </a:r>
            <a:r>
              <a:rPr lang="ru-RU" altLang="ru-RU" sz="2400" b="1"/>
              <a:t>ПОДЗАРЯДКА</a:t>
            </a:r>
            <a:r>
              <a:rPr lang="ru-RU" altLang="ru-RU" sz="2400"/>
              <a:t>»  предназначена  для  периодического прерывания  работы  компьютера  через  установленные  родителями  промежутки времени. </a:t>
            </a:r>
          </a:p>
          <a:p>
            <a:pPr indent="174625" algn="just" eaLnBrk="1" hangingPunct="1">
              <a:spcBef>
                <a:spcPct val="50000"/>
              </a:spcBef>
            </a:pPr>
            <a:r>
              <a:rPr lang="ru-RU" altLang="ru-RU" sz="2400"/>
              <a:t>Весёлый Компик  делает зарядку на экране, приглашая ребёнка выполнять упражнения вместе с ним.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vorch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70100"/>
            <a:ext cx="2857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9"/>
          <p:cNvSpPr>
            <a:spLocks noChangeArrowheads="1" noChangeShapeType="1" noTextEdit="1"/>
          </p:cNvSpPr>
          <p:nvPr/>
        </p:nvSpPr>
        <p:spPr bwMode="auto">
          <a:xfrm>
            <a:off x="2051050" y="414338"/>
            <a:ext cx="5210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Родительский контроль</a:t>
            </a:r>
          </a:p>
        </p:txBody>
      </p:sp>
      <p:sp>
        <p:nvSpPr>
          <p:cNvPr id="44036" name="Text Box 10"/>
          <p:cNvSpPr txBox="1">
            <a:spLocks noChangeArrowheads="1"/>
          </p:cNvSpPr>
          <p:nvPr/>
        </p:nvSpPr>
        <p:spPr bwMode="auto">
          <a:xfrm>
            <a:off x="3492500" y="2070100"/>
            <a:ext cx="53276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algn="just" eaLnBrk="1" hangingPunct="1">
              <a:spcBef>
                <a:spcPct val="50000"/>
              </a:spcBef>
            </a:pPr>
            <a:r>
              <a:rPr lang="ru-RU" altLang="ru-RU" sz="2400"/>
              <a:t>Программа «</a:t>
            </a:r>
            <a:r>
              <a:rPr lang="ru-RU" altLang="ru-RU" sz="2400" b="1"/>
              <a:t>ВОРЧУН</a:t>
            </a:r>
            <a:r>
              <a:rPr lang="ru-RU" altLang="ru-RU" sz="2400"/>
              <a:t>»  напомнит отвлёкшемуся ребёнку о том, что компьютер  работает  и  ждёт  его,  чтобы  продолжить  учёбу.  </a:t>
            </a:r>
          </a:p>
          <a:p>
            <a:pPr indent="363538" algn="just" eaLnBrk="1" hangingPunct="1">
              <a:spcBef>
                <a:spcPct val="50000"/>
              </a:spcBef>
            </a:pPr>
            <a:r>
              <a:rPr lang="ru-RU" altLang="ru-RU" sz="2400"/>
              <a:t>Программу  можно использовать и в офисе для стимуляции работы сотрудников, любящих разговоры.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7"/>
          <p:cNvSpPr>
            <a:spLocks noChangeArrowheads="1" noChangeShapeType="1" noTextEdit="1"/>
          </p:cNvSpPr>
          <p:nvPr/>
        </p:nvSpPr>
        <p:spPr bwMode="auto">
          <a:xfrm>
            <a:off x="2051050" y="414338"/>
            <a:ext cx="5210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Родительский контроль</a:t>
            </a:r>
          </a:p>
        </p:txBody>
      </p:sp>
      <p:pic>
        <p:nvPicPr>
          <p:cNvPr id="45059" name="Picture 18" descr="1950348"/>
          <p:cNvPicPr>
            <a:picLocks noChangeAspect="1" noChangeArrowheads="1"/>
          </p:cNvPicPr>
          <p:nvPr/>
        </p:nvPicPr>
        <p:blipFill>
          <a:blip r:embed="rId2" cstate="print"/>
          <a:srcRect r="73"/>
          <a:stretch>
            <a:fillRect/>
          </a:stretch>
        </p:blipFill>
        <p:spPr bwMode="auto">
          <a:xfrm>
            <a:off x="250825" y="1135063"/>
            <a:ext cx="2160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19"/>
          <p:cNvSpPr txBox="1">
            <a:spLocks noChangeArrowheads="1"/>
          </p:cNvSpPr>
          <p:nvPr/>
        </p:nvSpPr>
        <p:spPr bwMode="auto">
          <a:xfrm>
            <a:off x="2411413" y="1135063"/>
            <a:ext cx="67325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algn="just" eaLnBrk="1" hangingPunct="1">
              <a:spcBef>
                <a:spcPct val="50000"/>
              </a:spcBef>
            </a:pPr>
            <a:r>
              <a:rPr lang="ru-RU" altLang="ru-RU" sz="2400" b="1"/>
              <a:t>Интернет  Шериф</a:t>
            </a:r>
            <a:r>
              <a:rPr lang="ru-RU" altLang="ru-RU" sz="2400"/>
              <a:t> -  программа блокировки нежелательных  сайтов.</a:t>
            </a:r>
          </a:p>
          <a:p>
            <a:pPr indent="363538" algn="just" eaLnBrk="1" hangingPunct="1">
              <a:spcBef>
                <a:spcPct val="50000"/>
              </a:spcBef>
            </a:pPr>
            <a:r>
              <a:rPr lang="ru-RU" altLang="ru-RU" sz="2400"/>
              <a:t>Защищает  ребёнка  от  вредной  и  развращающей  информации, блокирует  развлечения  и  социальные  сети  у  работников, готовые списки порно сайтов, социальных сетей, развлекательных сайтов.</a:t>
            </a:r>
          </a:p>
        </p:txBody>
      </p:sp>
      <p:sp>
        <p:nvSpPr>
          <p:cNvPr id="45061" name="Text Box 20"/>
          <p:cNvSpPr txBox="1">
            <a:spLocks noChangeArrowheads="1"/>
          </p:cNvSpPr>
          <p:nvPr/>
        </p:nvSpPr>
        <p:spPr bwMode="auto">
          <a:xfrm>
            <a:off x="0" y="4086225"/>
            <a:ext cx="586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74625" algn="just" eaLnBrk="1" hangingPunct="1">
              <a:spcBef>
                <a:spcPct val="50000"/>
              </a:spcBef>
            </a:pPr>
            <a:r>
              <a:rPr lang="ru-RU" altLang="ru-RU" sz="2400" b="1"/>
              <a:t>Программа</a:t>
            </a:r>
            <a:r>
              <a:rPr lang="ru-RU" altLang="ru-RU" sz="2400"/>
              <a:t> </a:t>
            </a:r>
            <a:r>
              <a:rPr lang="ru-RU" altLang="ru-RU" sz="2400" b="1"/>
              <a:t>ИНТЕРНЕТ-ЦЕНЗОР</a:t>
            </a:r>
            <a:r>
              <a:rPr lang="ru-RU" altLang="ru-RU" sz="2400"/>
              <a:t> содержит уникальные вручную проверенные «белые списки»,  включающие  все  безопасные  сайты  Рунета  и  основные  иностранные ресурсы. Программа надежно защищена от взлома и обхода фильтрации.</a:t>
            </a:r>
          </a:p>
        </p:txBody>
      </p:sp>
      <p:pic>
        <p:nvPicPr>
          <p:cNvPr id="45062" name="Picture 22" descr="700473_internet-cenz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4662488"/>
            <a:ext cx="30226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5886450"/>
            <a:ext cx="5695950" cy="914400"/>
          </a:xfrm>
          <a:prstGeom prst="rect">
            <a:avLst/>
          </a:prstGeom>
          <a:ln w="57150">
            <a:solidFill>
              <a:srgbClr val="CA0102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WordArt 9"/>
          <p:cNvSpPr>
            <a:spLocks noChangeArrowheads="1" noChangeShapeType="1" noTextEdit="1"/>
          </p:cNvSpPr>
          <p:nvPr/>
        </p:nvSpPr>
        <p:spPr bwMode="auto">
          <a:xfrm>
            <a:off x="395288" y="342900"/>
            <a:ext cx="83042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Настройка Родительского контроля</a:t>
            </a:r>
          </a:p>
        </p:txBody>
      </p:sp>
      <p:pic>
        <p:nvPicPr>
          <p:cNvPr id="4608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67088"/>
            <a:ext cx="86407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11"/>
          <p:cNvSpPr txBox="1">
            <a:spLocks noChangeArrowheads="1"/>
          </p:cNvSpPr>
          <p:nvPr/>
        </p:nvSpPr>
        <p:spPr bwMode="auto">
          <a:xfrm>
            <a:off x="250825" y="1135063"/>
            <a:ext cx="8569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algn="just" eaLnBrk="1" hangingPunct="1">
              <a:spcBef>
                <a:spcPct val="50000"/>
              </a:spcBef>
            </a:pPr>
            <a:r>
              <a:rPr lang="ru-RU" altLang="ru-RU" sz="2400"/>
              <a:t>Родительский контроль позволяет ограничить время работы компьютера, а также настроить доступ к установленным программам и играм. Эта функция будет полезна и для защиты детей, и для взрослых, которые не могут оторваться от компьютера.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3"/>
          <p:cNvPicPr>
            <a:picLocks noChangeAspect="1"/>
          </p:cNvPicPr>
          <p:nvPr/>
        </p:nvPicPr>
        <p:blipFill>
          <a:blip r:embed="rId2" cstate="print"/>
          <a:srcRect l="18471" t="9946" r="19633" b="12314"/>
          <a:stretch>
            <a:fillRect/>
          </a:stretch>
        </p:blipFill>
        <p:spPr bwMode="auto">
          <a:xfrm>
            <a:off x="68263" y="17463"/>
            <a:ext cx="8751887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9525" y="485775"/>
            <a:ext cx="9075738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altLang="ru-RU" sz="700" b="1">
                <a:solidFill>
                  <a:srgbClr val="990000"/>
                </a:solidFill>
                <a:latin typeface="Tahoma" pitchFamily="34" charset="0"/>
              </a:rPr>
              <a:t>Федеральные законы РФ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3"/>
              </a:rPr>
              <a:t>Федеральный закон от 24.07.1998 № 124-ФЗ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основных гарантиях прав ребенка в Российской Федерации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4"/>
              </a:rPr>
              <a:t>Федеральный закон от 13.03.2006 № 38-ФЗ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 рекламе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5"/>
              </a:rPr>
              <a:t>Федеральный закон от 27.07.2006 № 149-ФЗ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информации, информационных технологиях и о защите информации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6"/>
              </a:rPr>
              <a:t>Федеральный закон от 27.07.2006 № 152-ФЗ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 персональных данных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7"/>
              </a:rPr>
              <a:t>Федеральный закон от 28.12.2010 № 390-ФЗ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 безопасности</a:t>
            </a:r>
            <a:r>
              <a:rPr lang="ru-RU" altLang="ru-RU" sz="700">
                <a:solidFill>
                  <a:srgbClr val="000000"/>
                </a:solidFill>
              </a:rPr>
              <a:t>»  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8"/>
              </a:rPr>
              <a:t>Федеральный закон от 29.12.2010 № 436-ФЗ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 защите детей от информации, причиняющей вред их здоровью и развитию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endParaRPr lang="ru-RU" altLang="ru-RU" sz="700"/>
          </a:p>
          <a:p>
            <a:r>
              <a:rPr lang="ru-RU" altLang="ru-RU" sz="700" b="1">
                <a:solidFill>
                  <a:srgbClr val="990000"/>
                </a:solidFill>
                <a:latin typeface="Tahoma" pitchFamily="34" charset="0"/>
              </a:rPr>
              <a:t>Указы Президента РФ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9"/>
              </a:rPr>
              <a:t>Указ Президента РФ от 31.12.2015 № 683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 Стратегии национальной безопасности Российской Федерации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0"/>
              </a:rPr>
              <a:t>Указ Президента РФ от 05.12.2016 № 646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утверждении Доктрины информационной безопасности Российской Федерации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endParaRPr lang="ru-RU" altLang="ru-RU" sz="700"/>
          </a:p>
          <a:p>
            <a:r>
              <a:rPr lang="ru-RU" altLang="ru-RU" sz="700" b="1">
                <a:solidFill>
                  <a:srgbClr val="990000"/>
                </a:solidFill>
                <a:latin typeface="Tahoma" pitchFamily="34" charset="0"/>
              </a:rPr>
              <a:t>Постановления и распоряжения Правительства РФ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1"/>
              </a:rPr>
              <a:t>КОНЦЕПЦИЯ информационной безопасности детей</a:t>
            </a:r>
            <a:r>
              <a:rPr lang="ru-RU" altLang="ru-RU" sz="700">
                <a:solidFill>
                  <a:srgbClr val="000000"/>
                </a:solidFill>
                <a:hlinkClick r:id="rId11"/>
              </a:rPr>
              <a:t> </a:t>
            </a:r>
            <a:r>
              <a:rPr lang="ru-RU" altLang="ru-RU" sz="700">
                <a:solidFill>
                  <a:srgbClr val="000000"/>
                </a:solidFill>
              </a:rPr>
              <a:t> 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Утверждена распоряжением Правительства Российской Федерации от 2 декабря 2015 г. No2471-р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2"/>
              </a:rPr>
              <a:t>Постановление Правительства РФ от 1 ноября 2012 г. N 1119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утверждении требований к защите персональных данных при их обработке в информационных системах персональных данных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3"/>
              </a:rPr>
              <a:t>Постановление Правительства РФ от 21 марта 2012 г. N 211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утверждении перечня мер, направленных на обеспечение выполнения обязанностей, предусмотренных Федеральным законом </a:t>
            </a:r>
          </a:p>
          <a:p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 персональных данных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и принятыми в соответствии с ним нормативными правовыми актами, операторами, являющимися государственными или муниципальными органами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4"/>
              </a:rPr>
              <a:t>СанПиН 2.4.2.2821-10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Санитарно-эпидемиологические требования к условиям и организации обучения в общеобразовательных учреждениях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endParaRPr lang="ru-RU" altLang="ru-RU" sz="700"/>
          </a:p>
          <a:p>
            <a:r>
              <a:rPr lang="ru-RU" altLang="ru-RU" sz="700" b="1">
                <a:solidFill>
                  <a:srgbClr val="990000"/>
                </a:solidFill>
                <a:latin typeface="Tahoma" pitchFamily="34" charset="0"/>
              </a:rPr>
              <a:t>Приказы Минкомсвязи России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5"/>
              </a:rPr>
              <a:t>Приказ Минкомсвязи России от 16.06.2014 № 161</a:t>
            </a:r>
            <a:r>
              <a:rPr lang="ru-RU" altLang="ru-RU" sz="700">
                <a:solidFill>
                  <a:srgbClr val="000000"/>
                </a:solidFill>
                <a:hlinkClick r:id="rId15"/>
              </a:rPr>
              <a:t> </a:t>
            </a:r>
            <a:r>
              <a:rPr lang="ru-RU" altLang="ru-RU" sz="700">
                <a:solidFill>
                  <a:srgbClr val="000000"/>
                </a:solidFill>
              </a:rPr>
              <a:t> 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утверждении требований к административным и организационным мерам, </a:t>
            </a:r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техническим и программно-аппаратным средствам защиты детей от информации, причиняющей вред их здоровью и (или) развитию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 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6"/>
              </a:rPr>
              <a:t>Приказ Минкомсвязи России от 07.06.2019 № 261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утверждении требований к подключению и доступу, включая требования к передаче данных, образовательных организаций, избирательных комиссий субъектов Российской Федерации  и территориальных избирательных комиссий к единой сети передачи данных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endParaRPr lang="ru-RU" altLang="ru-RU" sz="700"/>
          </a:p>
          <a:p>
            <a:r>
              <a:rPr lang="ru-RU" altLang="ru-RU" sz="700" b="1">
                <a:solidFill>
                  <a:srgbClr val="C0392B"/>
                </a:solidFill>
                <a:latin typeface="Tahoma" pitchFamily="34" charset="0"/>
              </a:rPr>
              <a:t>Рекомендации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7"/>
              </a:rPr>
              <a:t>Письмо департамента государственной политики в сфере оценки качества общего образования Минпросвещения России № 04-474 от 07.06.2019 </a:t>
            </a:r>
            <a:r>
              <a:rPr lang="ru-RU" altLang="ru-RU" sz="700">
                <a:solidFill>
                  <a:srgbClr val="000000"/>
                </a:solidFill>
                <a:hlinkClick r:id="rId17"/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7"/>
              </a:rPr>
              <a:t>О методических рекомендациях</a:t>
            </a:r>
            <a:r>
              <a:rPr lang="ru-RU" altLang="ru-RU" sz="700">
                <a:solidFill>
                  <a:srgbClr val="000000"/>
                </a:solidFill>
                <a:hlinkClick r:id="rId17"/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Методические рекомендации по ограничению в образовательных организациях доступа обучающихся к видам информации, распространяемой посредством сети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Интернет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, причиняющей вред здоровью и (или) развитию детей,  а также не соответствующей задачам образования. Разработаны в рамках реализации пункта 7 приказа № 88 Минкомсвязи России 27 февраля 2018 года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утверждении плана мероприятий по реализации Концепции информационной безопасности детей  на 2018-2020 годы</a:t>
            </a:r>
            <a:r>
              <a:rPr lang="ru-RU" altLang="ru-RU" sz="700">
                <a:solidFill>
                  <a:srgbClr val="000000"/>
                </a:solidFill>
              </a:rPr>
              <a:t>»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Временной комиссией Совета Федерации по развитию информационного общества, Министерством просвещения России, Министерством цифрового развития, связи и массовых коммуникаций России и Федеральной службой по надзору </a:t>
            </a:r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в сфере связи, информационных технологий и массовых коммуникаций.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8"/>
              </a:rPr>
              <a:t>Письмо Минкомсвязи России от 30.05.2019 №АВ-П17-062-11826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Методические рекомендации по основам информационной безопасности детей, находящихся в организациях отдыха детей и их оздоровления.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9"/>
              </a:rPr>
              <a:t>Письмо</a:t>
            </a:r>
            <a:r>
              <a:rPr lang="ru-RU" altLang="ru-RU" sz="700">
                <a:solidFill>
                  <a:srgbClr val="000000"/>
                </a:solidFill>
                <a:hlinkClick r:id="rId19"/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9"/>
              </a:rPr>
              <a:t> департамента государственной политики в сфере общего образования Минпросвещения РФ № 03-39 от 29.03.2019 г.</a:t>
            </a:r>
            <a:r>
              <a:rPr lang="ru-RU" altLang="ru-RU" sz="700">
                <a:solidFill>
                  <a:srgbClr val="000000"/>
                </a:solidFill>
                <a:hlinkClick r:id="rId19"/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9"/>
              </a:rPr>
              <a:t> </a:t>
            </a:r>
            <a:r>
              <a:rPr lang="ru-RU" altLang="ru-RU" sz="700">
                <a:solidFill>
                  <a:srgbClr val="000000"/>
                </a:solidFill>
                <a:hlinkClick r:id="rId19"/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9"/>
              </a:rPr>
              <a:t>О методических рекомендациях</a:t>
            </a:r>
            <a:r>
              <a:rPr lang="ru-RU" altLang="ru-RU" sz="700">
                <a:solidFill>
                  <a:srgbClr val="000000"/>
                </a:solidFill>
                <a:hlinkClick r:id="rId19"/>
              </a:rPr>
              <a:t>»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Методические рекомендации по реализации мер, направленных на обеспечение безопасности и развития детей в сети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Интернет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.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0" tooltip=" скачать  документ "/>
              </a:rPr>
              <a:t>Письмо члена Совета Федерации Российской Федерации Боковой Л.Н.№66-02.41/ЛБ от 26.02.2019 г.</a:t>
            </a:r>
            <a:r>
              <a:rPr lang="ru-RU" altLang="ru-RU" sz="700">
                <a:solidFill>
                  <a:srgbClr val="000000"/>
                </a:solidFill>
                <a:hlinkClick r:id="rId20" tooltip=" скачать  документ "/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1"/>
              </a:rPr>
              <a:t>Материалы в Разделе Проекты сайта Единый урок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Методические рекомендации по ограничению в образовательных организациях доступа обучающихся к видам информации, распространяемой посредством сети "Интернет", </a:t>
            </a:r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причиняющей вред</a:t>
            </a:r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здоровью и (или) развитию детей, а также не соответствующей задачам образования.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2"/>
              </a:rPr>
              <a:t>Материалы в Разделе Проекты сайта Единый урок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Методические рекомендации по основам информационной безопасности для обучающихся общеобразовательных организаций с учетом информационных, потребительских, технических и коммуникативных аспектов информационной безопасности.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3"/>
              </a:rPr>
              <a:t>Материалы в Разделе Проекты сайта Единый урок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Методические рекомендации по созданию и развитию и (или) страниц сайтов педагогических работников в сети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Интернет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.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4"/>
              </a:rPr>
              <a:t>Письмо Департамента государственной политики в сфере общего образования Министерства образования и науки РФ от 14.05.2018 N 08-1184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Методические рекомендации о размещении на информационных стендах, официальных интернет-сайтах и других информационных ресурсах общеобразовательных организаций и органов, осуществляющих управление в сфере образования, информации о безопасном поведении и</a:t>
            </a:r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использовании сети "Интернет".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5"/>
              </a:rPr>
              <a:t>Рекомендации по составлению политики обработки персональных данных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Роскомнадзор</a:t>
            </a:r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РФ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1"/>
              </a:rPr>
              <a:t>Раздел сайта Единого урока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Специалистами Экспертного совета</a:t>
            </a:r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по информатизации системы образования и воспитания при Временной комиссии Совета Федерации по развитию информационного общества подготовлены образцы локальных актов, соответствующих Методическим рекомендациями по ограничению в образовательных организациях доступа обучающихся к видам информации, распространяемой посредством сети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Интернет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, причиняющей вред здоровью и (или) развитию детей, а также не соответствующей задачам образования (методические рекомендации подписаны в Минкомсвязи 16 мая 2019 г).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6"/>
              </a:rPr>
              <a:t>Письмо Минобрнауки от 28 апреля 2014 г. N ДЛ-115/03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"О направлении методических материалов для обеспечения информационной безопасности детей при использовании ресурсов сети Интернет" вместе с "Методическими рекомендациями по ограничению в образовательных организациях доступа обучающихся  к видам информации, распространяемой посредством сети "Интернет", причиняющей вред здоровью и (или) развитию детей, а также не соответствующей задачам образования", "Рекомендациями по организации системы ограничения в образовательных организациях  доступа обучающихся к видам информации, распространяемой посредством сети Интернет, причиняющей вред здоровью и (или) развитию детей, а также не соответствующей задачам образования"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4"/>
              </a:rPr>
              <a:t>Письмо Департамента государственной политики в сфере общего образования Министерства образования и науки РФ от 14.05.2018 N 08-1184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Методические рекомендации о размещении на информационных стендах, официальных интернет-сайтах и других информационных ресурсах общеобразовательных организаций и органов, осуществляющих управление в сфере образования, информации о безопасном поведении и</a:t>
            </a:r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использовании сети "Интернет".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1"/>
              </a:rPr>
              <a:t>Раздел сайта Единого урока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Специалистами Экспертного совета</a:t>
            </a:r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по информатизации системы образования и воспитания при Временной комиссии  Совета Федерации по развитию информационного общества подготовлены образцы локальных актов, соответствующих Методическим рекомендациями по ограничению в образовательных организациях доступа </a:t>
            </a:r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обучающихся к видам информации, распространяемой посредством сети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Интернет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, причиняющей вред здоровью  и (или) развитию детей, а также не соответствующей задачам образования (методические рекомендации подписаны в Минкомсвязи 16 мая 2019 г). 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7"/>
              </a:rPr>
              <a:t>https://мвд.рф/безопасный-интернет-детям</a:t>
            </a:r>
            <a:endParaRPr lang="ru-RU" altLang="ru-RU" sz="70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195513" y="322263"/>
            <a:ext cx="5040312" cy="5780087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9"/>
          <p:cNvSpPr>
            <a:spLocks noChangeArrowheads="1" noChangeShapeType="1" noTextEdit="1"/>
          </p:cNvSpPr>
          <p:nvPr/>
        </p:nvSpPr>
        <p:spPr bwMode="auto">
          <a:xfrm>
            <a:off x="228600" y="7938"/>
            <a:ext cx="8740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Интернет - технологии</a:t>
            </a:r>
          </a:p>
        </p:txBody>
      </p:sp>
      <p:pic>
        <p:nvPicPr>
          <p:cNvPr id="44034" name="Picture 2" descr="https://cf.ppt-online.org/files/slide/e/EtVuAXBWscPUoGxOQjRCa09yeSbn8iIMgpwmr3/slide-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135063"/>
            <a:ext cx="344646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https://champord.am/wp-content/uploads/2018/09/4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1254125"/>
            <a:ext cx="31686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http://900igr.net/up/datas/259194/0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8" y="3509963"/>
            <a:ext cx="42735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https://ds04.infourok.ru/uploads/ex/0f7a/000441b1-3fe216dd/im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794" y="3687410"/>
            <a:ext cx="4640591" cy="3480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s://compmastera.net/wp-content/uploads/2019/07/Igrat-na-sintezato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3124" y="3914567"/>
            <a:ext cx="4352602" cy="290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2"/>
          <p:cNvSpPr>
            <a:spLocks noChangeArrowheads="1"/>
          </p:cNvSpPr>
          <p:nvPr/>
        </p:nvSpPr>
        <p:spPr bwMode="auto">
          <a:xfrm>
            <a:off x="3059113" y="127000"/>
            <a:ext cx="3381375" cy="6461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Чёрный список</a:t>
            </a:r>
            <a:endParaRPr lang="ru-RU" altLang="ru-RU" sz="36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179388" y="1062038"/>
            <a:ext cx="8820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Виды запрещенной для детей  информации:</a:t>
            </a:r>
          </a:p>
        </p:txBody>
      </p:sp>
      <p:sp>
        <p:nvSpPr>
          <p:cNvPr id="48132" name="Прямоугольник 4"/>
          <p:cNvSpPr>
            <a:spLocks noChangeArrowheads="1"/>
          </p:cNvSpPr>
          <p:nvPr/>
        </p:nvSpPr>
        <p:spPr bwMode="auto">
          <a:xfrm>
            <a:off x="192088" y="1481138"/>
            <a:ext cx="87963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жизнь и  здоровье, 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наркотические средства, психотропные и (или) одурманивающие вещества, табачные изделия, алкогольную и спиртосодержащую продукцию, </a:t>
            </a: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азартные игры, проституция, бродяжничество или попрошайничество;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насилия и жестокости, </a:t>
            </a: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отрицающая семейные ценности, </a:t>
            </a: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нетрадиционные сексуальные отношения  </a:t>
            </a: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неуважение к родителям;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противоправное поведение;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нецензурная брань;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порнография;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Информация о несовершеннолетнем и его родителях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0" y="-1905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/>
            <a:r>
              <a:rPr lang="ru-RU" altLang="ru-RU" sz="3200">
                <a:solidFill>
                  <a:srgbClr val="161645"/>
                </a:solidFill>
                <a:latin typeface="Cambria" pitchFamily="18" charset="0"/>
                <a:cs typeface="Times New Roman" pitchFamily="18" charset="0"/>
              </a:rPr>
              <a:t>Перечень информации, </a:t>
            </a:r>
            <a:endParaRPr lang="ru-RU" altLang="ru-RU" sz="3200">
              <a:solidFill>
                <a:srgbClr val="16164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/>
            <a:r>
              <a:rPr lang="ru-RU" altLang="ru-RU" sz="3200">
                <a:solidFill>
                  <a:srgbClr val="161645"/>
                </a:solidFill>
                <a:latin typeface="Cambria" pitchFamily="18" charset="0"/>
                <a:cs typeface="Times New Roman" pitchFamily="18" charset="0"/>
              </a:rPr>
              <a:t>не соответствующей задачам образования:</a:t>
            </a:r>
            <a:endParaRPr lang="ru-RU" altLang="ru-RU" sz="3200">
              <a:solidFill>
                <a:srgbClr val="1616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111125" y="1206500"/>
            <a:ext cx="903605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Компьютерные игры, </a:t>
            </a:r>
          </a:p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форумы, доски объявлений, страницы социальных сетей, чаты в сети Интернет </a:t>
            </a:r>
          </a:p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порталы браузерных игр, массовые многопользовательские онлайн ролевые игры (MMORPG).</a:t>
            </a:r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Банки рефератов, эссе, дипломных работ, представляющая собой банки готовых рефератов, эссе, дипломных работ, за исключением информационных ресурсов, создаваемых в организациях;</a:t>
            </a:r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Онлайн-казино и тотализаторы, игры на деньги;</a:t>
            </a:r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Мошеннические сайты: сайты, навязывающие платные услуги на базе CMC-платежей, сайты, обманным путем собирающие личную информацию (фишинг);</a:t>
            </a:r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Магия, колдовство, чародейство, ясновидящие, приворот по фото, теургия, волшебство, некромантия, тоталитарные секты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711325"/>
          <a:ext cx="8713787" cy="4292600"/>
        </p:xfrm>
        <a:graphic>
          <a:graphicData uri="http://schemas.openxmlformats.org/drawingml/2006/table">
            <a:tbl>
              <a:tblPr/>
              <a:tblGrid>
                <a:gridCol w="4357687">
                  <a:extLst>
                    <a:ext uri="{9D8B030D-6E8A-4147-A177-3AD203B41FA5}">
                      <a16:colId xmlns:a16="http://schemas.microsoft.com/office/drawing/2014/main" xmlns="" val="1529203802"/>
                    </a:ext>
                  </a:extLst>
                </a:gridCol>
                <a:gridCol w="4356100">
                  <a:extLst>
                    <a:ext uri="{9D8B030D-6E8A-4147-A177-3AD203B41FA5}">
                      <a16:colId xmlns:a16="http://schemas.microsoft.com/office/drawing/2014/main" xmlns="" val="4132886389"/>
                    </a:ext>
                  </a:extLst>
                </a:gridCol>
              </a:tblGrid>
              <a:tr h="260350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Укрепленная трудовая функция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Трудовая функция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3538424"/>
                  </a:ext>
                </a:extLst>
              </a:tr>
              <a:tr h="779463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Трудовые действия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Формирование навыков, связанных с информационно-коммуникационными технологиями (далее - ИКТ)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171860"/>
                  </a:ext>
                </a:extLst>
              </a:tr>
              <a:tr h="2733674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Необходимые умения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1. Разрабатывать (осваивать) и применять современные психолого-педагогические технологии, основанные на знании законов развития личности и поведения в реальной и виртуальной среде 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2. Владеть ИКТ-компетентностями: общепользовательская ИКТ-компетентность; общепедагогическая ИКТ-компетентность; предметно-педагогическая ИКТ-компетентность (отражающая профессиональную ИКТ-компетентность соответствующей области человеческой деятельности)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2643291"/>
                  </a:ext>
                </a:extLst>
              </a:tr>
              <a:tr h="519113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Необходимые знания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Основы закономерностей поведения в социальных сетях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6427471"/>
                  </a:ext>
                </a:extLst>
              </a:tr>
            </a:tbl>
          </a:graphicData>
        </a:graphic>
      </p:graphicFrame>
      <p:sp>
        <p:nvSpPr>
          <p:cNvPr id="50187" name="TextBox 3"/>
          <p:cNvSpPr txBox="1">
            <a:spLocks noChangeArrowheads="1"/>
          </p:cNvSpPr>
          <p:nvPr/>
        </p:nvSpPr>
        <p:spPr bwMode="auto">
          <a:xfrm>
            <a:off x="107950" y="414338"/>
            <a:ext cx="885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7030A0"/>
                </a:solidFill>
              </a:rPr>
              <a:t>Профессиональный стандарт педагога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87313" y="846138"/>
            <a:ext cx="89693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Разместить информацию</a:t>
            </a:r>
            <a:endParaRPr lang="ru-RU" altLang="ru-RU" sz="2400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Довести до сведения обучающихся и родителей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Владение информационной грамотностью.</a:t>
            </a:r>
            <a:endParaRPr lang="ru-RU" altLang="ru-RU" sz="2400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Изучение нормативные акты, рекомендации, </a:t>
            </a:r>
            <a:endParaRPr lang="ru-RU" altLang="ru-RU" sz="2400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Знать черный список</a:t>
            </a:r>
            <a:endParaRPr lang="ru-RU" altLang="ru-RU" sz="2400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Реестр безопасных образовательных сайтов (белый список)</a:t>
            </a:r>
            <a:endParaRPr lang="ru-RU" altLang="ru-RU" sz="2400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Визуальный контроль работы детей в Интернет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Рекомендации по самостоятельной работе студента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b="1" u="sng" spc="2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 использовать  </a:t>
            </a:r>
            <a:r>
              <a:rPr lang="ru-RU" altLang="ru-RU" sz="2400" b="1" u="sng" spc="2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социальные сети для общения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b="1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обучающимися и родителями.</a:t>
            </a:r>
            <a:endParaRPr lang="ru-RU" altLang="ru-RU" sz="2400" b="1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163513" y="0"/>
            <a:ext cx="8893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A71D25"/>
                </a:solidFill>
              </a:rPr>
              <a:t>Обязанность и ответственность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4"/>
          <p:cNvSpPr>
            <a:spLocks noChangeArrowheads="1" noChangeShapeType="1" noTextEdit="1"/>
          </p:cNvSpPr>
          <p:nvPr/>
        </p:nvSpPr>
        <p:spPr bwMode="auto">
          <a:xfrm>
            <a:off x="1763713" y="342900"/>
            <a:ext cx="5676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Источники информации</a:t>
            </a: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12700" y="1198563"/>
            <a:ext cx="889317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Памятка по безопасности детей в сети Интернет:  </a:t>
            </a:r>
            <a:r>
              <a:rPr lang="ru-RU" altLang="ru-RU" sz="1400">
                <a:hlinkClick r:id="rId2"/>
              </a:rPr>
              <a:t>http://www.pedofilov.net/tips-for-parents/pamyatka-po-bezopasnosti-detey-v-seti-internet/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Всё, что нужно знать родителям о безопасности детей в Интернете:  </a:t>
            </a:r>
            <a:r>
              <a:rPr lang="ru-RU" altLang="ru-RU" sz="1400">
                <a:hlinkClick r:id="rId3"/>
              </a:rPr>
              <a:t>http://www.the-village.ru/village/children/children-guide/237169-kids-internet-safety</a:t>
            </a:r>
            <a:r>
              <a:rPr lang="ru-RU" altLang="ru-RU" sz="1400"/>
              <a:t> </a:t>
            </a:r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Центр безопасного интернета в России: </a:t>
            </a:r>
            <a:r>
              <a:rPr lang="en-US" altLang="ru-RU" sz="1400">
                <a:hlinkClick r:id="rId4"/>
              </a:rPr>
              <a:t>http://www.saferunet.ru/adult/news/download/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Методические рекомендации по основам информационной безопасности для обучающихся образовательных организаций: </a:t>
            </a:r>
            <a:r>
              <a:rPr lang="en-US" altLang="ru-RU" sz="1400">
                <a:hlinkClick r:id="rId5"/>
              </a:rPr>
              <a:t>https://www.xn--d1abkefqip0a2f.xn--p1ai/index.php/proekty/metodicheskie-rekomendatsii-po-osnovam-informatsionnoj-bezopasnosti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Лига безопасного Интернета: уроки безопасного Интернета: </a:t>
            </a:r>
            <a:r>
              <a:rPr lang="en-US" altLang="ru-RU" sz="1400">
                <a:hlinkClick r:id="rId6"/>
              </a:rPr>
              <a:t>http://www.ligainternet.ru/encyclopedia-of-security/parents-and-teachers/parents-and-teachers-detail.php?ID=3652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Информационный сайт Лаборатории Касперского: </a:t>
            </a:r>
            <a:r>
              <a:rPr lang="en-US" altLang="ru-RU" sz="1400">
                <a:hlinkClick r:id="rId7"/>
              </a:rPr>
              <a:t>https://kids.kaspersky.ru/category/articles/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Памятка МВД для детей: </a:t>
            </a:r>
            <a:r>
              <a:rPr lang="en-US" altLang="ru-RU" sz="1400">
                <a:hlinkClick r:id="rId8"/>
              </a:rPr>
              <a:t>https://xn--b1aew.xn--p1ai/Internet_for_kids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Памятка МВД по интернет-мошенничеству для граждан: </a:t>
            </a:r>
            <a:r>
              <a:rPr lang="en-US" altLang="ru-RU" sz="1400">
                <a:hlinkClick r:id="rId9"/>
              </a:rPr>
              <a:t>https://xn--b1aew.xn--p1ai/document/1910260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 b="1" i="1"/>
              <a:t>Перечень видов информации, запрещенной к распространению посредством сети «Интернет», причиняющей вред здоровью и (или) развитию детей, а также не соответствующей задачам образования: </a:t>
            </a:r>
            <a:r>
              <a:rPr lang="en-US" altLang="ru-RU" sz="1400" b="1" i="1">
                <a:hlinkClick r:id="rId10"/>
              </a:rPr>
              <a:t>https://www.xn--d1abkefqip0a2f.xn--p1ai/index.php/proekty/metod?start=10</a:t>
            </a:r>
            <a:endParaRPr lang="ru-RU" altLang="ru-RU" sz="1400" b="1" i="1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Реестр безопасных образовательных сайтов: </a:t>
            </a:r>
            <a:r>
              <a:rPr lang="en-US" altLang="ru-RU" sz="1400">
                <a:hlinkClick r:id="rId11"/>
              </a:rPr>
              <a:t>https://www.xn--d1abkefqip0a2f.xn--p1ai/index.php/proekty/metod?start=12</a:t>
            </a:r>
            <a:endParaRPr lang="ru-RU" altLang="ru-RU" sz="1400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5854700"/>
            <a:ext cx="6335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altLang="ru-RU">
                <a:solidFill>
                  <a:srgbClr val="FF0000"/>
                </a:solidFill>
                <a:latin typeface="Roboto" pitchFamily="2" charset="0"/>
                <a:cs typeface="Times New Roman" pitchFamily="18" charset="0"/>
              </a:rPr>
              <a:t>Незнание закона не освобождает от ответственности!!!</a:t>
            </a:r>
            <a:endParaRPr lang="ru-RU" alt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12" cstate="print"/>
          <a:srcRect l="65714" t="66302" r="18623" b="14516"/>
          <a:stretch>
            <a:fillRect/>
          </a:stretch>
        </p:blipFill>
        <p:spPr bwMode="auto">
          <a:xfrm>
            <a:off x="6948488" y="5276850"/>
            <a:ext cx="212248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9"/>
          <p:cNvSpPr>
            <a:spLocks noChangeArrowheads="1" noChangeShapeType="1" noTextEdit="1"/>
          </p:cNvSpPr>
          <p:nvPr/>
        </p:nvSpPr>
        <p:spPr bwMode="auto">
          <a:xfrm>
            <a:off x="2771775" y="127000"/>
            <a:ext cx="63722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Интернет – технологии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как средство обучения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34925" y="3224213"/>
            <a:ext cx="914400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Исследовательская деятельность</a:t>
            </a:r>
          </a:p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Консультативная помощь</a:t>
            </a:r>
          </a:p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Дистанционное обучение и повышение квалификации</a:t>
            </a:r>
          </a:p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Обмен информацией, документами</a:t>
            </a:r>
          </a:p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Коммуникативные  навыки</a:t>
            </a:r>
          </a:p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Поиск информации</a:t>
            </a:r>
          </a:p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Расширение кругозора, повышение уровня цифровой культуры участников образовательного процесса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61652"/>
            <a:ext cx="2952328" cy="30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8437" name="Picture 6" descr="https://cache.kwork.ru/pics/t3/12/2739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662113"/>
            <a:ext cx="16176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https://cache.kwork.ru/pics/t4_r/73/837160-1549104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4975" y="1649413"/>
            <a:ext cx="16224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http://top100lingua.ru/uploads/bb0120d38e1138c89936d0da4c0aff9903d13e97_1.jpg?14918375370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28775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http://s017.radikal.ru/i413/1505/ed/5e04b5b9f1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8563" y="1617663"/>
            <a:ext cx="18351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https://im0-tub-ru.yandex.net/i?id=d8dad0b4fa3c3e1fa7e3a0c586d0986a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2733675"/>
            <a:ext cx="26066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6" descr="https://www.ispring.ru/docs/download/attachments/1444961/%D0%BA%D0%B0%D1%82%D0%B0%D0%BB%D0%BE%D0%B3.png?version=1&amp;modificationDate=1444212923000&amp;api=v2&amp;effects=border-polaroid,blur-border"/>
          <p:cNvPicPr>
            <a:picLocks noChangeAspect="1" noChangeArrowheads="1"/>
          </p:cNvPicPr>
          <p:nvPr/>
        </p:nvPicPr>
        <p:blipFill>
          <a:blip r:embed="rId8" cstate="print"/>
          <a:srcRect b="10591"/>
          <a:stretch>
            <a:fillRect/>
          </a:stretch>
        </p:blipFill>
        <p:spPr bwMode="auto">
          <a:xfrm>
            <a:off x="6153150" y="4591050"/>
            <a:ext cx="172085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8" descr="http://mun-culture.novo-sibirsk.ru/music_schools/child_music_school12/DocLib1/Untitled.FR12%20-%200003(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7988" y="4591050"/>
            <a:ext cx="9017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715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дает применение Интернет-технологий на уроках?</a:t>
            </a:r>
          </a:p>
        </p:txBody>
      </p:sp>
      <p:pic>
        <p:nvPicPr>
          <p:cNvPr id="19459" name="Picture 10" descr="MCj033425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488" y="1638300"/>
            <a:ext cx="18145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0" descr="MCj04297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75138"/>
            <a:ext cx="27717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https://www.androidpolice.com/wp-content/uploads/market/2017-08/com.robotifun.kids.pianogames/0efd14ab3717ed53f26447c64b587e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375" y="127000"/>
            <a:ext cx="13065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https://image.winudf.com/v2/image/b3JnLnBpYW5vYXBwLmxhYWJhZGlhcHBzX3NjcmVlbl80X2NvYWJiZDUx/screen-4.jpg?fakeurl=1&amp;type=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400" y="-20638"/>
            <a:ext cx="1300163" cy="86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https://topmuz.ru/wa-data/public/shop/products/42/85/58542/images/82647/82647.750x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2581275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5" descr="https://ds02.infourok.ru/uploads/ex/0a1c/00001da3-e457f65b/hello_html_53820dc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1697038"/>
            <a:ext cx="1781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7" descr="https://pbs.twimg.com/media/DqBvV11X0AAm-x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6613" y="5270500"/>
            <a:ext cx="31750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9" descr="https://im0-tub-ru.yandex.net/i?id=2afd85f1b55979e7368e28e9c58b5bc8-l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9088" y="4806950"/>
            <a:ext cx="297021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1" descr="https://kkmi.ru/wp-content/uploads/2019/11/%D0%B0%D1%84%D0%B8%D1%88%D0%B0-%D0%A1%D0%A5%D0%9D%D0%9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2863" y="3181350"/>
            <a:ext cx="1449387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62050"/>
            <a:ext cx="9004300" cy="50133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/>
              <a:t>Активизация познавательной деятельности субъектов обучения </a:t>
            </a:r>
          </a:p>
          <a:p>
            <a:pPr eaLnBrk="1" hangingPunct="1">
              <a:defRPr/>
            </a:pPr>
            <a:r>
              <a:rPr lang="ru-RU" altLang="ru-RU" sz="2800" dirty="0" smtClean="0"/>
              <a:t>Визуализация информации</a:t>
            </a:r>
          </a:p>
          <a:p>
            <a:pPr eaLnBrk="1" hangingPunct="1">
              <a:defRPr/>
            </a:pPr>
            <a:r>
              <a:rPr lang="ru-RU" altLang="ru-RU" sz="2800" dirty="0" err="1" smtClean="0"/>
              <a:t>Автоматизированность</a:t>
            </a:r>
            <a:r>
              <a:rPr lang="ru-RU" altLang="ru-RU" sz="2800" dirty="0" smtClean="0"/>
              <a:t> процессов</a:t>
            </a:r>
          </a:p>
          <a:p>
            <a:pPr eaLnBrk="1" hangingPunct="1">
              <a:defRPr/>
            </a:pPr>
            <a:r>
              <a:rPr lang="ru-RU" altLang="ru-RU" sz="2800" dirty="0" smtClean="0"/>
              <a:t>Углубление </a:t>
            </a:r>
            <a:r>
              <a:rPr lang="ru-RU" altLang="ru-RU" sz="2800" dirty="0" err="1" smtClean="0"/>
              <a:t>межпредметных</a:t>
            </a:r>
            <a:r>
              <a:rPr lang="ru-RU" altLang="ru-RU" sz="2800" dirty="0" smtClean="0"/>
              <a:t>  связей </a:t>
            </a:r>
          </a:p>
          <a:p>
            <a:pPr eaLnBrk="1" hangingPunct="1">
              <a:defRPr/>
            </a:pPr>
            <a:r>
              <a:rPr lang="ru-RU" altLang="ru-RU" sz="2800" dirty="0" smtClean="0"/>
              <a:t>Дифференциация (индивидуализация)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sz="2800" dirty="0" smtClean="0"/>
              <a:t>                                         обучения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7400" y="650875"/>
            <a:ext cx="4572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Вирусы, трояны, шпионские программы, взломщики,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блокировщики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браузеров и операционных систем, хакерские атаки, спам, мошенничество,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фишинг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… </a:t>
            </a:r>
          </a:p>
        </p:txBody>
      </p:sp>
      <p:pic>
        <p:nvPicPr>
          <p:cNvPr id="20483" name="Picture 2" descr="http://s39.radikal.ru/i084/1007/e0/0eae64771e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646113"/>
            <a:ext cx="4494213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5176" y="0"/>
            <a:ext cx="82153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71D2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Опасности, риски, вред Интернета</a:t>
            </a:r>
          </a:p>
        </p:txBody>
      </p:sp>
      <p:pic>
        <p:nvPicPr>
          <p:cNvPr id="7" name="Рисунок 6" descr="скелет и компьют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7213" y="5208727"/>
            <a:ext cx="2824902" cy="1963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6" name="Picture 8" descr="https://www.ucheba.ru/img/special/websafety/tablet/T_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4673600"/>
            <a:ext cx="22542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2"/>
          <p:cNvSpPr>
            <a:spLocks noChangeArrowheads="1"/>
          </p:cNvSpPr>
          <p:nvPr/>
        </p:nvSpPr>
        <p:spPr bwMode="auto">
          <a:xfrm>
            <a:off x="0" y="4027488"/>
            <a:ext cx="269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4208AA"/>
                </a:solidFill>
                <a:cs typeface="Calibri" pitchFamily="34" charset="0"/>
              </a:rPr>
              <a:t>Главное средство защиты  — конфиденциальность. </a:t>
            </a:r>
            <a:endParaRPr lang="ru-RU" altLang="ru-RU"/>
          </a:p>
        </p:txBody>
      </p:sp>
      <p:pic>
        <p:nvPicPr>
          <p:cNvPr id="20488" name="Объект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5062538"/>
            <a:ext cx="18954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2816225" y="4368800"/>
            <a:ext cx="25320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4208AA"/>
                </a:solidFill>
                <a:cs typeface="Times New Roman" pitchFamily="18" charset="0"/>
              </a:rPr>
              <a:t>Пароли должны быть </a:t>
            </a:r>
          </a:p>
          <a:p>
            <a:pPr algn="ctr"/>
            <a:r>
              <a:rPr lang="ru-RU" altLang="ru-RU">
                <a:solidFill>
                  <a:srgbClr val="4208AA"/>
                </a:solidFill>
                <a:cs typeface="Times New Roman" pitchFamily="18" charset="0"/>
              </a:rPr>
              <a:t>уникальными..</a:t>
            </a:r>
            <a:endParaRPr lang="ru-RU" alt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8750" y="5024438"/>
            <a:ext cx="27876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ТРЕНИРУЙТЕ ПАМЯТЬ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200" y="6673850"/>
            <a:ext cx="21844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ХРАНИТЕ ТАЙНЫ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271176">
            <a:off x="5927725" y="4492625"/>
            <a:ext cx="26257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Контактное мышление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игровая зависимость</a:t>
            </a:r>
            <a:endParaRPr lang="ru-RU" dirty="0"/>
          </a:p>
        </p:txBody>
      </p:sp>
      <p:pic>
        <p:nvPicPr>
          <p:cNvPr id="20493" name="Picture 13" descr="https://www.mfg-uk.com/wp-content/uploads/2019/06/Phishing-Training-Imag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2360613"/>
            <a:ext cx="21463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5" descr="https://spb-pegast.ru/gallery/pngs/ce08aa_72dc340895444c4b9452e4a48dc6277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79509">
            <a:off x="5700713" y="4668838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https://www.krestianin.ru/sites/default/files/title_image/2015-06/fishing_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5" y="5065713"/>
            <a:ext cx="15668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sz="quarter" idx="4294967295"/>
          </p:nvPr>
        </p:nvSpPr>
        <p:spPr>
          <a:xfrm>
            <a:off x="539750" y="1638300"/>
            <a:ext cx="8280400" cy="879475"/>
          </a:xfrm>
        </p:spPr>
        <p:txBody>
          <a:bodyPr/>
          <a:lstStyle/>
          <a:p>
            <a:pPr marL="0" indent="261938" eaLnBrk="1" hangingPunct="1">
              <a:buFontTx/>
              <a:buNone/>
            </a:pPr>
            <a:r>
              <a:rPr lang="ru-RU" altLang="ru-RU" sz="2400" smtClean="0"/>
              <a:t>С каждым годом сообщество российских интернет-пользователей молодеет. </a:t>
            </a:r>
          </a:p>
        </p:txBody>
      </p:sp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1258888" y="414338"/>
            <a:ext cx="650557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Дети и подростки - активные </a:t>
            </a:r>
          </a:p>
          <a:p>
            <a:pPr algn="ctr"/>
            <a:r>
              <a:rPr lang="ru-RU" sz="32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пользователи Интернета</a:t>
            </a:r>
          </a:p>
        </p:txBody>
      </p:sp>
      <p:pic>
        <p:nvPicPr>
          <p:cNvPr id="21508" name="Picture 8" descr="5066_stock-photo-young-technicians-shutterstock_245108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498725"/>
            <a:ext cx="7972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042988" y="198438"/>
            <a:ext cx="7200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интересует детей в Интернете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11188" y="919163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Источник: лаборатория Касперского</a:t>
            </a:r>
          </a:p>
        </p:txBody>
      </p:sp>
      <p:pic>
        <p:nvPicPr>
          <p:cNvPr id="23556" name="Picture 6" descr="9f6400e6b7ddd0060034be5622ea4a52"/>
          <p:cNvPicPr>
            <a:picLocks noChangeAspect="1" noChangeArrowheads="1"/>
          </p:cNvPicPr>
          <p:nvPr/>
        </p:nvPicPr>
        <p:blipFill>
          <a:blip r:embed="rId2" cstate="print"/>
          <a:srcRect t="-368" r="-35" b="18"/>
          <a:stretch>
            <a:fillRect/>
          </a:stretch>
        </p:blipFill>
        <p:spPr bwMode="auto">
          <a:xfrm>
            <a:off x="0" y="1379538"/>
            <a:ext cx="91440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e-text.ru/uploads/catalog/8367_1_ma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2501900"/>
            <a:ext cx="37814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sz="quarter" idx="4294967295"/>
          </p:nvPr>
        </p:nvSpPr>
        <p:spPr>
          <a:xfrm>
            <a:off x="381000" y="1350963"/>
            <a:ext cx="8424863" cy="1943100"/>
          </a:xfrm>
        </p:spPr>
        <p:txBody>
          <a:bodyPr/>
          <a:lstStyle/>
          <a:p>
            <a:pPr marL="44450" indent="319088" algn="ctr" eaLnBrk="1" fontAlgn="t" hangingPunct="1">
              <a:lnSpc>
                <a:spcPct val="80000"/>
              </a:lnSpc>
              <a:buFontTx/>
              <a:buNone/>
            </a:pPr>
            <a:r>
              <a:rPr lang="ru-RU" altLang="ru-RU" sz="2800" b="1" u="sng" smtClean="0">
                <a:solidFill>
                  <a:srgbClr val="660066"/>
                </a:solidFill>
              </a:rPr>
              <a:t>Сайты знакомств, социальные сети, контактное мышление, создание личностей, отличных от реальных в блогах и чатах, сообщества в онлайн-играх  </a:t>
            </a:r>
          </a:p>
        </p:txBody>
      </p: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684213" y="87313"/>
            <a:ext cx="81153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Угрозы Интернета</a:t>
            </a:r>
          </a:p>
        </p:txBody>
      </p:sp>
      <p:pic>
        <p:nvPicPr>
          <p:cNvPr id="24580" name="Picture 12" descr="Action-Innocence-Pedopornographie-Pedophile%C2%A9Photo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3073400"/>
            <a:ext cx="604043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3" name="Group 6"/>
          <p:cNvGrpSpPr>
            <a:grpSpLocks/>
          </p:cNvGrpSpPr>
          <p:nvPr/>
        </p:nvGrpSpPr>
        <p:grpSpPr bwMode="auto">
          <a:xfrm>
            <a:off x="2627313" y="5383213"/>
            <a:ext cx="1079500" cy="1079500"/>
            <a:chOff x="340" y="2937"/>
            <a:chExt cx="680" cy="680"/>
          </a:xfrm>
        </p:grpSpPr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4585" name="Rectangle 8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227763" y="3508375"/>
            <a:ext cx="273526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НЕ общайтесь С НЕЗНАКОМЦАМИ!</a:t>
            </a:r>
            <a:endParaRPr lang="ru-RU" dirty="0"/>
          </a:p>
        </p:txBody>
      </p:sp>
      <p:sp>
        <p:nvSpPr>
          <p:cNvPr id="24583" name="Прямоугольник 2"/>
          <p:cNvSpPr>
            <a:spLocks noChangeArrowheads="1"/>
          </p:cNvSpPr>
          <p:nvPr/>
        </p:nvSpPr>
        <p:spPr bwMode="auto">
          <a:xfrm>
            <a:off x="6338888" y="4645025"/>
            <a:ext cx="27368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3000"/>
              </a:spcAft>
              <a:buSzPts val="1000"/>
              <a:tabLst>
                <a:tab pos="457200" algn="l"/>
              </a:tabLst>
            </a:pPr>
            <a:r>
              <a:rPr lang="ru-RU" altLang="ru-RU" b="1">
                <a:solidFill>
                  <a:srgbClr val="3F05A8"/>
                </a:solidFill>
                <a:cs typeface="Times New Roman" pitchFamily="18" charset="0"/>
              </a:rPr>
              <a:t>Виртуальность </a:t>
            </a:r>
          </a:p>
          <a:p>
            <a:pPr algn="ctr">
              <a:spcAft>
                <a:spcPts val="3000"/>
              </a:spcAft>
              <a:buSzPts val="1000"/>
              <a:tabLst>
                <a:tab pos="457200" algn="l"/>
              </a:tabLst>
            </a:pPr>
            <a:r>
              <a:rPr lang="ru-RU" altLang="ru-RU" b="1">
                <a:solidFill>
                  <a:srgbClr val="3F05A8"/>
                </a:solidFill>
                <a:cs typeface="Times New Roman" pitchFamily="18" charset="0"/>
              </a:rPr>
              <a:t>= реальность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660066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3037</TotalTime>
  <Words>1144</Words>
  <Application>Microsoft Office PowerPoint</Application>
  <PresentationFormat>Произвольный</PresentationFormat>
  <Paragraphs>197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Arial</vt:lpstr>
      <vt:lpstr>Calibri</vt:lpstr>
      <vt:lpstr>Times New Roman</vt:lpstr>
      <vt:lpstr>MontserratBold</vt:lpstr>
      <vt:lpstr>Monotype Corsiva</vt:lpstr>
      <vt:lpstr>Wingdings</vt:lpstr>
      <vt:lpstr>Tahoma</vt:lpstr>
      <vt:lpstr>Cambria</vt:lpstr>
      <vt:lpstr>Symbol</vt:lpstr>
      <vt:lpstr>Roboto</vt:lpstr>
      <vt:lpstr>SimSun</vt:lpstr>
      <vt:lpstr>Оформление по умолчанию</vt:lpstr>
      <vt:lpstr>Слайд 1</vt:lpstr>
      <vt:lpstr>Слайд 2</vt:lpstr>
      <vt:lpstr>Слайд 3</vt:lpstr>
      <vt:lpstr>Слайд 4</vt:lpstr>
      <vt:lpstr>Что дает применение Интернет-технологий на уроках?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Защити свой компьютер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Родителям о безопасности в Интернет</dc:title>
  <dc:creator>user</dc:creator>
  <cp:lastModifiedBy>Пользователь Windows</cp:lastModifiedBy>
  <cp:revision>150</cp:revision>
  <dcterms:created xsi:type="dcterms:W3CDTF">2016-08-02T19:23:27Z</dcterms:created>
  <dcterms:modified xsi:type="dcterms:W3CDTF">2019-12-13T13:36:02Z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00080006140000000000010243100207f6000400038000</vt:lpwstr>
  </property>
</Properties>
</file>